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86" r:id="rId3"/>
    <p:sldId id="288" r:id="rId4"/>
    <p:sldId id="290" r:id="rId5"/>
    <p:sldId id="259" r:id="rId6"/>
    <p:sldId id="260" r:id="rId7"/>
    <p:sldId id="262" r:id="rId8"/>
    <p:sldId id="284" r:id="rId9"/>
    <p:sldId id="265" r:id="rId10"/>
    <p:sldId id="266" r:id="rId11"/>
    <p:sldId id="267" r:id="rId12"/>
    <p:sldId id="285" r:id="rId13"/>
    <p:sldId id="291" r:id="rId14"/>
    <p:sldId id="292" r:id="rId15"/>
    <p:sldId id="28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p:scale>
          <a:sx n="90" d="100"/>
          <a:sy n="90" d="100"/>
        </p:scale>
        <p:origin x="-2244"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July 4,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237251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16C01193-8287-4834-A286-6B880643E934}" type="datetime4">
              <a:rPr lang="en-US" smtClean="0"/>
              <a:pPr/>
              <a:t>July 4,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89526543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7041224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668284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9418481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98857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76660964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2FB5AFD-D735-4504-A039-ADEBB6448D55}"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34326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5C8118-FB93-4E87-B380-0175F2FE2167}"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59434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47717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BB7EAE1-CAAC-4AEF-919E-158692B1E55E}"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71725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6C01193-8287-4834-A286-6B880643E934}" type="datetime4">
              <a:rPr lang="en-US" smtClean="0"/>
              <a:pPr/>
              <a:t>July 4,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7682280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July 4,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61387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3127EC2-47FB-48A1-8644-C8A81DDAA119}" type="datetime4">
              <a:rPr lang="en-US" smtClean="0"/>
              <a:pPr/>
              <a:t>July 4,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53636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July 4,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33160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FC49BF1-FCD3-4395-8FF6-0047AF66228E}" type="datetime4">
              <a:rPr lang="en-US" smtClean="0"/>
              <a:pPr/>
              <a:t>July 4,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7933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C01193-8287-4834-A286-6B880643E934}" type="datetime4">
              <a:rPr lang="en-US" smtClean="0"/>
              <a:pPr/>
              <a:t>July 4, 2023</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54873605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6C01193-8287-4834-A286-6B880643E934}" type="datetime4">
              <a:rPr lang="en-US" smtClean="0"/>
              <a:pPr/>
              <a:t>July 4, 2023</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3066004293"/>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hdr="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adilet.zan.kz/rus/docs/K1400000226#z1372" TargetMode="External"/><Relationship Id="rId13" Type="http://schemas.openxmlformats.org/officeDocument/2006/relationships/hyperlink" Target="https://adilet.zan.kz/rus/docs/K1400000226#z2739" TargetMode="External"/><Relationship Id="rId3" Type="http://schemas.openxmlformats.org/officeDocument/2006/relationships/hyperlink" Target="https://adilet.zan.kz/rus/docs/K1400000226#z1353" TargetMode="External"/><Relationship Id="rId7" Type="http://schemas.openxmlformats.org/officeDocument/2006/relationships/hyperlink" Target="https://adilet.zan.kz/rus/docs/K1400000226#z1367" TargetMode="External"/><Relationship Id="rId12" Type="http://schemas.openxmlformats.org/officeDocument/2006/relationships/hyperlink" Target="https://adilet.zan.kz/rus/docs/K1400000226#z2733" TargetMode="External"/><Relationship Id="rId2" Type="http://schemas.openxmlformats.org/officeDocument/2006/relationships/hyperlink" Target="https://adilet.zan.kz/rus/docs/K1400000226#z1348" TargetMode="External"/><Relationship Id="rId1" Type="http://schemas.openxmlformats.org/officeDocument/2006/relationships/slideLayout" Target="../slideLayouts/slideLayout2.xml"/><Relationship Id="rId6" Type="http://schemas.openxmlformats.org/officeDocument/2006/relationships/hyperlink" Target="https://adilet.zan.kz/rus/docs/K1400000226#z1363" TargetMode="External"/><Relationship Id="rId11" Type="http://schemas.openxmlformats.org/officeDocument/2006/relationships/hyperlink" Target="https://adilet.zan.kz/rus/docs/K1400000226#z1386" TargetMode="External"/><Relationship Id="rId5" Type="http://schemas.openxmlformats.org/officeDocument/2006/relationships/hyperlink" Target="https://adilet.zan.kz/rus/docs/K1400000226#z1359" TargetMode="External"/><Relationship Id="rId10" Type="http://schemas.openxmlformats.org/officeDocument/2006/relationships/hyperlink" Target="https://adilet.zan.kz/rus/docs/K1400000226#z1382" TargetMode="External"/><Relationship Id="rId4" Type="http://schemas.openxmlformats.org/officeDocument/2006/relationships/hyperlink" Target="https://adilet.zan.kz/rus/docs/K1400000226#z1358" TargetMode="External"/><Relationship Id="rId9" Type="http://schemas.openxmlformats.org/officeDocument/2006/relationships/hyperlink" Target="https://adilet.zan.kz/rus/docs/K1400000226#z1379" TargetMode="External"/><Relationship Id="rId14" Type="http://schemas.openxmlformats.org/officeDocument/2006/relationships/hyperlink" Target="https://adilet.zan.kz/rus/docs/K1400000226#z139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B32635AB-E269-5081-D3DF-B04FA5A123DC}"/>
              </a:ext>
            </a:extLst>
          </p:cNvPr>
          <p:cNvSpPr>
            <a:spLocks noGrp="1"/>
          </p:cNvSpPr>
          <p:nvPr>
            <p:ph type="ctrTitle"/>
          </p:nvPr>
        </p:nvSpPr>
        <p:spPr>
          <a:xfrm>
            <a:off x="611560" y="0"/>
            <a:ext cx="7385769" cy="1916832"/>
          </a:xfrm>
        </p:spPr>
        <p:txBody>
          <a:bodyPr>
            <a:normAutofit/>
          </a:bodyPr>
          <a:lstStyle/>
          <a:p>
            <a:r>
              <a:rPr lang="ru-RU" sz="3200" dirty="0" smtClean="0"/>
              <a:t>коррупция </a:t>
            </a:r>
            <a:r>
              <a:rPr lang="ru-RU" sz="3200" dirty="0"/>
              <a:t>в сфере здравоохранения и меры по предотвращению</a:t>
            </a:r>
          </a:p>
        </p:txBody>
      </p:sp>
      <p:sp>
        <p:nvSpPr>
          <p:cNvPr id="3" name="Подзаголовок 2"/>
          <p:cNvSpPr>
            <a:spLocks noGrp="1"/>
          </p:cNvSpPr>
          <p:nvPr>
            <p:ph type="subTitle" idx="1"/>
          </p:nvPr>
        </p:nvSpPr>
        <p:spPr>
          <a:xfrm>
            <a:off x="2449558" y="4797152"/>
            <a:ext cx="6602984" cy="1913466"/>
          </a:xfrm>
        </p:spPr>
        <p:txBody>
          <a:bodyPr>
            <a:normAutofit fontScale="25000" lnSpcReduction="20000"/>
          </a:bodyPr>
          <a:lstStyle/>
          <a:p>
            <a:pPr algn="r"/>
            <a:endParaRPr lang="ru-RU" dirty="0"/>
          </a:p>
          <a:p>
            <a:pPr algn="r"/>
            <a:endParaRPr lang="ru-RU" dirty="0"/>
          </a:p>
          <a:p>
            <a:pPr algn="r"/>
            <a:endParaRPr lang="ru-RU" sz="5600" dirty="0" smtClean="0">
              <a:solidFill>
                <a:schemeClr val="tx1">
                  <a:lumMod val="95000"/>
                  <a:lumOff val="5000"/>
                </a:schemeClr>
              </a:solidFill>
              <a:latin typeface="Times New Roman" pitchFamily="18" charset="0"/>
              <a:cs typeface="Times New Roman" pitchFamily="18" charset="0"/>
            </a:endParaRPr>
          </a:p>
          <a:p>
            <a:pPr algn="r"/>
            <a:r>
              <a:rPr lang="ru-RU" sz="7200" dirty="0" smtClean="0">
                <a:solidFill>
                  <a:schemeClr val="tx1"/>
                </a:solidFill>
                <a:latin typeface="Times New Roman" pitchFamily="18" charset="0"/>
                <a:ea typeface="Calibri" pitchFamily="34" charset="0"/>
                <a:cs typeface="Times New Roman" pitchFamily="18" charset="0"/>
              </a:rPr>
              <a:t>выполнил</a:t>
            </a:r>
            <a:r>
              <a:rPr lang="ru-RU" sz="7200" dirty="0">
                <a:solidFill>
                  <a:schemeClr val="tx1"/>
                </a:solidFill>
                <a:latin typeface="Times New Roman" pitchFamily="18" charset="0"/>
                <a:ea typeface="Calibri" pitchFamily="34" charset="0"/>
                <a:cs typeface="Times New Roman" pitchFamily="18" charset="0"/>
              </a:rPr>
              <a:t>: </a:t>
            </a:r>
            <a:r>
              <a:rPr lang="ru-RU" sz="7200" dirty="0" err="1" smtClean="0">
                <a:solidFill>
                  <a:schemeClr val="tx1"/>
                </a:solidFill>
                <a:latin typeface="Times New Roman" pitchFamily="18" charset="0"/>
                <a:ea typeface="Calibri" pitchFamily="34" charset="0"/>
                <a:cs typeface="Times New Roman" pitchFamily="18" charset="0"/>
              </a:rPr>
              <a:t>Даутов</a:t>
            </a:r>
            <a:r>
              <a:rPr lang="ru-RU" sz="7200" dirty="0" smtClean="0">
                <a:solidFill>
                  <a:schemeClr val="tx1"/>
                </a:solidFill>
                <a:latin typeface="Times New Roman" pitchFamily="18" charset="0"/>
                <a:ea typeface="Calibri" pitchFamily="34" charset="0"/>
                <a:cs typeface="Times New Roman" pitchFamily="18" charset="0"/>
              </a:rPr>
              <a:t> </a:t>
            </a:r>
            <a:r>
              <a:rPr lang="ru-RU" sz="7200" dirty="0" err="1" smtClean="0">
                <a:solidFill>
                  <a:schemeClr val="tx1"/>
                </a:solidFill>
                <a:latin typeface="Times New Roman" pitchFamily="18" charset="0"/>
                <a:ea typeface="Calibri" pitchFamily="34" charset="0"/>
                <a:cs typeface="Times New Roman" pitchFamily="18" charset="0"/>
              </a:rPr>
              <a:t>Дидар</a:t>
            </a:r>
            <a:endParaRPr lang="ru-RU" sz="7200" dirty="0" smtClean="0">
              <a:solidFill>
                <a:schemeClr val="tx1"/>
              </a:solidFill>
              <a:latin typeface="Times New Roman" pitchFamily="18" charset="0"/>
              <a:ea typeface="Calibri" pitchFamily="34" charset="0"/>
              <a:cs typeface="Times New Roman" pitchFamily="18" charset="0"/>
            </a:endParaRPr>
          </a:p>
          <a:p>
            <a:pPr algn="r"/>
            <a:r>
              <a:rPr lang="ru-RU" sz="7200" dirty="0" smtClean="0">
                <a:solidFill>
                  <a:schemeClr val="tx1"/>
                </a:solidFill>
                <a:latin typeface="Times New Roman" pitchFamily="18" charset="0"/>
                <a:ea typeface="Calibri" pitchFamily="34" charset="0"/>
                <a:cs typeface="Times New Roman" pitchFamily="18" charset="0"/>
              </a:rPr>
              <a:t>Антикоррупционный </a:t>
            </a:r>
            <a:r>
              <a:rPr lang="ru-RU" sz="7200" dirty="0" err="1" smtClean="0">
                <a:solidFill>
                  <a:schemeClr val="tx1"/>
                </a:solidFill>
                <a:latin typeface="Times New Roman" pitchFamily="18" charset="0"/>
                <a:ea typeface="Calibri" pitchFamily="34" charset="0"/>
                <a:cs typeface="Times New Roman" pitchFamily="18" charset="0"/>
              </a:rPr>
              <a:t>комплаенс</a:t>
            </a:r>
            <a:r>
              <a:rPr lang="ru-RU" sz="7200" dirty="0" smtClean="0">
                <a:solidFill>
                  <a:schemeClr val="tx1"/>
                </a:solidFill>
                <a:latin typeface="Times New Roman" pitchFamily="18" charset="0"/>
                <a:ea typeface="Calibri" pitchFamily="34" charset="0"/>
                <a:cs typeface="Times New Roman" pitchFamily="18" charset="0"/>
              </a:rPr>
              <a:t>-офицер</a:t>
            </a:r>
          </a:p>
          <a:p>
            <a:pPr algn="r"/>
            <a:r>
              <a:rPr lang="ru-RU" sz="7200" dirty="0" smtClean="0">
                <a:solidFill>
                  <a:schemeClr val="tx1"/>
                </a:solidFill>
                <a:latin typeface="Times New Roman" pitchFamily="18" charset="0"/>
                <a:ea typeface="Calibri" pitchFamily="34" charset="0"/>
                <a:cs typeface="Times New Roman" pitchFamily="18" charset="0"/>
              </a:rPr>
              <a:t>по </a:t>
            </a:r>
            <a:r>
              <a:rPr lang="ru-RU" sz="7200" dirty="0">
                <a:solidFill>
                  <a:schemeClr val="tx1"/>
                </a:solidFill>
                <a:latin typeface="Times New Roman" pitchFamily="18" charset="0"/>
                <a:ea typeface="Calibri" pitchFamily="34" charset="0"/>
                <a:cs typeface="Times New Roman" pitchFamily="18" charset="0"/>
              </a:rPr>
              <a:t>ГКП на ПХВ «</a:t>
            </a:r>
            <a:r>
              <a:rPr lang="ru-RU" sz="7200" dirty="0" err="1">
                <a:solidFill>
                  <a:schemeClr val="tx1"/>
                </a:solidFill>
                <a:latin typeface="Times New Roman" pitchFamily="18" charset="0"/>
                <a:ea typeface="Calibri" pitchFamily="34" charset="0"/>
                <a:cs typeface="Times New Roman" pitchFamily="18" charset="0"/>
              </a:rPr>
              <a:t>Сарканская</a:t>
            </a:r>
            <a:r>
              <a:rPr lang="ru-RU" sz="7200" dirty="0">
                <a:solidFill>
                  <a:schemeClr val="tx1"/>
                </a:solidFill>
                <a:latin typeface="Times New Roman" pitchFamily="18" charset="0"/>
                <a:ea typeface="Calibri" pitchFamily="34" charset="0"/>
                <a:cs typeface="Times New Roman" pitchFamily="18" charset="0"/>
              </a:rPr>
              <a:t>   центральная  районная  больница» </a:t>
            </a:r>
            <a:r>
              <a:rPr lang="ru-RU" sz="7200" dirty="0" smtClean="0">
                <a:solidFill>
                  <a:schemeClr val="tx1"/>
                </a:solidFill>
                <a:latin typeface="Times New Roman" pitchFamily="18" charset="0"/>
                <a:ea typeface="Calibri" pitchFamily="34" charset="0"/>
                <a:cs typeface="Times New Roman" pitchFamily="18" charset="0"/>
              </a:rPr>
              <a:t> </a:t>
            </a:r>
            <a:endParaRPr lang="ru-RU" sz="7200" dirty="0">
              <a:solidFill>
                <a:schemeClr val="tx1"/>
              </a:solidFill>
              <a:latin typeface="Times New Roman" pitchFamily="18" charset="0"/>
              <a:ea typeface="Calibri" pitchFamily="34" charset="0"/>
              <a:cs typeface="Times New Roman" pitchFamily="18" charset="0"/>
            </a:endParaRPr>
          </a:p>
        </p:txBody>
      </p:sp>
      <p:pic>
        <p:nvPicPr>
          <p:cNvPr id="1026" name="Picture 2">
            <a:extLst>
              <a:ext uri="{FF2B5EF4-FFF2-40B4-BE49-F238E27FC236}">
                <a16:creationId xmlns:a16="http://schemas.microsoft.com/office/drawing/2014/main" xmlns="" id="{58DC7795-92BF-E0FC-4318-F1A85C57C4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6" y="1988840"/>
            <a:ext cx="4788024" cy="31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26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784976" cy="1392267"/>
          </a:xfrm>
        </p:spPr>
        <p:txBody>
          <a:bodyPr>
            <a:normAutofit fontScale="90000"/>
          </a:bodyPr>
          <a:lstStyle/>
          <a:p>
            <a:pPr algn="ctr"/>
            <a:r>
              <a:rPr lang="ru-RU" sz="2700" b="1" dirty="0">
                <a:solidFill>
                  <a:schemeClr val="accent1">
                    <a:lumMod val="50000"/>
                  </a:schemeClr>
                </a:solidFill>
                <a:latin typeface="Times New Roman" pitchFamily="18" charset="0"/>
                <a:cs typeface="Times New Roman" pitchFamily="18" charset="0"/>
              </a:rPr>
              <a:t>Проблематика причин коррупции в здравоохранении</a:t>
            </a:r>
            <a:r>
              <a:rPr lang="ru-RU" dirty="0"/>
              <a:t/>
            </a:r>
            <a:br>
              <a:rPr lang="ru-RU" dirty="0"/>
            </a:br>
            <a:endParaRPr lang="ru-RU" dirty="0"/>
          </a:p>
        </p:txBody>
      </p:sp>
      <p:sp>
        <p:nvSpPr>
          <p:cNvPr id="3" name="Текст 2"/>
          <p:cNvSpPr>
            <a:spLocks noGrp="1"/>
          </p:cNvSpPr>
          <p:nvPr>
            <p:ph type="body" idx="1"/>
          </p:nvPr>
        </p:nvSpPr>
        <p:spPr>
          <a:xfrm>
            <a:off x="611560" y="1556792"/>
            <a:ext cx="7992887" cy="4680520"/>
          </a:xfrm>
        </p:spPr>
        <p:txBody>
          <a:bodyPr>
            <a:normAutofit fontScale="85000" lnSpcReduction="10000"/>
          </a:bodyPr>
          <a:lstStyle/>
          <a:p>
            <a:r>
              <a:rPr lang="ru-RU" dirty="0">
                <a:solidFill>
                  <a:schemeClr val="tx1">
                    <a:lumMod val="95000"/>
                    <a:lumOff val="5000"/>
                  </a:schemeClr>
                </a:solidFill>
                <a:latin typeface="Times New Roman" pitchFamily="18" charset="0"/>
                <a:cs typeface="Times New Roman" pitchFamily="18" charset="0"/>
              </a:rPr>
              <a:t>В современной экономической науке принято отмечать множественность причин коррупции, выделяя экономические, институциональные и социально-культурные факторы :</a:t>
            </a:r>
          </a:p>
          <a:p>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b="1" u="sng" dirty="0">
                <a:solidFill>
                  <a:schemeClr val="tx1">
                    <a:lumMod val="95000"/>
                    <a:lumOff val="5000"/>
                  </a:schemeClr>
                </a:solidFill>
                <a:latin typeface="Times New Roman" pitchFamily="18" charset="0"/>
                <a:cs typeface="Times New Roman" pitchFamily="18" charset="0"/>
              </a:rPr>
              <a:t>Экономические причины коррупции </a:t>
            </a:r>
            <a:r>
              <a:rPr lang="ru-RU" dirty="0">
                <a:solidFill>
                  <a:schemeClr val="tx1">
                    <a:lumMod val="95000"/>
                    <a:lumOff val="5000"/>
                  </a:schemeClr>
                </a:solidFill>
                <a:latin typeface="Times New Roman" pitchFamily="18" charset="0"/>
                <a:cs typeface="Times New Roman" pitchFamily="18" charset="0"/>
              </a:rPr>
              <a:t>- это, прежде всего, низкие заработные </a:t>
            </a:r>
            <a:r>
              <a:rPr lang="ru-RU" dirty="0" smtClean="0">
                <a:solidFill>
                  <a:schemeClr val="tx1">
                    <a:lumMod val="95000"/>
                    <a:lumOff val="5000"/>
                  </a:schemeClr>
                </a:solidFill>
                <a:latin typeface="Times New Roman" pitchFamily="18" charset="0"/>
                <a:cs typeface="Times New Roman" pitchFamily="18" charset="0"/>
              </a:rPr>
              <a:t>платы, высокие </a:t>
            </a:r>
            <a:r>
              <a:rPr lang="ru-RU" dirty="0">
                <a:solidFill>
                  <a:schemeClr val="tx1">
                    <a:lumMod val="95000"/>
                    <a:lumOff val="5000"/>
                  </a:schemeClr>
                </a:solidFill>
                <a:latin typeface="Times New Roman" pitchFamily="18" charset="0"/>
                <a:cs typeface="Times New Roman" pitchFamily="18" charset="0"/>
              </a:rPr>
              <a:t>полномочия влиять на деятельность фирм и граждан государственных служащих. Коррупция расцветает всюду, где у чиновников есть широкие полномочия распоряжаться </a:t>
            </a:r>
            <a:r>
              <a:rPr lang="ru-RU" dirty="0" smtClean="0">
                <a:solidFill>
                  <a:schemeClr val="tx1">
                    <a:lumMod val="95000"/>
                    <a:lumOff val="5000"/>
                  </a:schemeClr>
                </a:solidFill>
                <a:latin typeface="Times New Roman" pitchFamily="18" charset="0"/>
                <a:cs typeface="Times New Roman" pitchFamily="18" charset="0"/>
              </a:rPr>
              <a:t>какими-либо</a:t>
            </a:r>
            <a:r>
              <a:rPr lang="en-US" dirty="0" smtClean="0">
                <a:solidFill>
                  <a:schemeClr val="tx1">
                    <a:lumMod val="95000"/>
                    <a:lumOff val="5000"/>
                  </a:schemeClr>
                </a:solidFill>
                <a:latin typeface="Times New Roman" pitchFamily="18" charset="0"/>
                <a:cs typeface="Times New Roman" pitchFamily="18" charset="0"/>
              </a:rPr>
              <a:t> </a:t>
            </a:r>
            <a:r>
              <a:rPr lang="ru-RU" dirty="0" smtClean="0">
                <a:solidFill>
                  <a:schemeClr val="tx1">
                    <a:lumMod val="95000"/>
                    <a:lumOff val="5000"/>
                  </a:schemeClr>
                </a:solidFill>
                <a:latin typeface="Times New Roman" pitchFamily="18" charset="0"/>
                <a:cs typeface="Times New Roman" pitchFamily="18" charset="0"/>
              </a:rPr>
              <a:t>благами</a:t>
            </a:r>
            <a:r>
              <a:rPr lang="ru-RU" dirty="0">
                <a:solidFill>
                  <a:schemeClr val="tx1">
                    <a:lumMod val="95000"/>
                    <a:lumOff val="5000"/>
                  </a:schemeClr>
                </a:solidFill>
                <a:latin typeface="Times New Roman" pitchFamily="18" charset="0"/>
                <a:cs typeface="Times New Roman" pitchFamily="18" charset="0"/>
              </a:rPr>
              <a:t>. Особенно это заметно в развивающихся и в переходных странах, но проявляется и в развитых странах. </a:t>
            </a:r>
          </a:p>
          <a:p>
            <a:pPr marL="342900" indent="-342900">
              <a:buFont typeface="Wingdings" pitchFamily="2" charset="2"/>
              <a:buChar char="Ø"/>
            </a:pPr>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b="1" u="sng" dirty="0">
                <a:solidFill>
                  <a:schemeClr val="tx1">
                    <a:lumMod val="95000"/>
                    <a:lumOff val="5000"/>
                  </a:schemeClr>
                </a:solidFill>
                <a:latin typeface="Times New Roman" pitchFamily="18" charset="0"/>
                <a:cs typeface="Times New Roman" pitchFamily="18" charset="0"/>
              </a:rPr>
              <a:t>Институциональными причинами коррупции </a:t>
            </a:r>
            <a:r>
              <a:rPr lang="ru-RU" dirty="0">
                <a:solidFill>
                  <a:schemeClr val="tx1">
                    <a:lumMod val="95000"/>
                    <a:lumOff val="5000"/>
                  </a:schemeClr>
                </a:solidFill>
                <a:latin typeface="Times New Roman" pitchFamily="18" charset="0"/>
                <a:cs typeface="Times New Roman" pitchFamily="18" charset="0"/>
              </a:rPr>
              <a:t>считаются высокий уровень закрытости в работе государственных ведомств, громоздкая система отчетности, отсутствие прозрачности в системе законотворчества, слабая кадровая политика государства, допускающая </a:t>
            </a:r>
            <a:r>
              <a:rPr lang="ru-RU" dirty="0" smtClean="0">
                <a:solidFill>
                  <a:schemeClr val="tx1">
                    <a:lumMod val="95000"/>
                    <a:lumOff val="5000"/>
                  </a:schemeClr>
                </a:solidFill>
                <a:latin typeface="Times New Roman" pitchFamily="18" charset="0"/>
                <a:cs typeface="Times New Roman" pitchFamily="18" charset="0"/>
              </a:rPr>
              <a:t>распространение</a:t>
            </a:r>
            <a:r>
              <a:rPr lang="en-US" dirty="0">
                <a:solidFill>
                  <a:schemeClr val="tx1">
                    <a:lumMod val="95000"/>
                    <a:lumOff val="5000"/>
                  </a:schemeClr>
                </a:solidFill>
                <a:latin typeface="Times New Roman" pitchFamily="18" charset="0"/>
                <a:cs typeface="Times New Roman" pitchFamily="18" charset="0"/>
              </a:rPr>
              <a:t> </a:t>
            </a:r>
            <a:r>
              <a:rPr lang="ru-RU" dirty="0" smtClean="0">
                <a:solidFill>
                  <a:schemeClr val="tx1">
                    <a:lumMod val="95000"/>
                    <a:lumOff val="5000"/>
                  </a:schemeClr>
                </a:solidFill>
                <a:latin typeface="Times New Roman" pitchFamily="18" charset="0"/>
                <a:cs typeface="Times New Roman" pitchFamily="18" charset="0"/>
              </a:rPr>
              <a:t>и </a:t>
            </a:r>
            <a:r>
              <a:rPr lang="ru-RU" dirty="0">
                <a:solidFill>
                  <a:schemeClr val="tx1">
                    <a:lumMod val="95000"/>
                    <a:lumOff val="5000"/>
                  </a:schemeClr>
                </a:solidFill>
                <a:latin typeface="Times New Roman" pitchFamily="18" charset="0"/>
                <a:cs typeface="Times New Roman" pitchFamily="18" charset="0"/>
              </a:rPr>
              <a:t>возможности продвижения по службе вне зависимости от действительных результатов </a:t>
            </a:r>
            <a:r>
              <a:rPr lang="ru-RU" dirty="0" smtClean="0">
                <a:solidFill>
                  <a:schemeClr val="tx1">
                    <a:lumMod val="95000"/>
                    <a:lumOff val="5000"/>
                  </a:schemeClr>
                </a:solidFill>
                <a:latin typeface="Times New Roman" pitchFamily="18" charset="0"/>
                <a:cs typeface="Times New Roman" pitchFamily="18" charset="0"/>
              </a:rPr>
              <a:t>работы.</a:t>
            </a:r>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b="1" u="sng" dirty="0">
                <a:solidFill>
                  <a:schemeClr val="tx1">
                    <a:lumMod val="95000"/>
                    <a:lumOff val="5000"/>
                  </a:schemeClr>
                </a:solidFill>
                <a:latin typeface="Times New Roman" pitchFamily="18" charset="0"/>
                <a:cs typeface="Times New Roman" pitchFamily="18" charset="0"/>
              </a:rPr>
              <a:t>Социально-культурными причинами коррупции </a:t>
            </a:r>
            <a:r>
              <a:rPr lang="ru-RU" dirty="0">
                <a:solidFill>
                  <a:schemeClr val="tx1">
                    <a:lumMod val="95000"/>
                    <a:lumOff val="5000"/>
                  </a:schemeClr>
                </a:solidFill>
                <a:latin typeface="Times New Roman" pitchFamily="18" charset="0"/>
                <a:cs typeface="Times New Roman" pitchFamily="18" charset="0"/>
              </a:rPr>
              <a:t>являются деморализация общества, недостаточная информированность и организованность граждан, общественная пассивность в отношении своеволия «власть имущих».</a:t>
            </a:r>
          </a:p>
          <a:p>
            <a:endParaRPr lang="ru-RU" dirty="0"/>
          </a:p>
        </p:txBody>
      </p:sp>
      <p:sp>
        <p:nvSpPr>
          <p:cNvPr id="4" name="Дата 3"/>
          <p:cNvSpPr>
            <a:spLocks noGrp="1"/>
          </p:cNvSpPr>
          <p:nvPr>
            <p:ph type="dt" sz="half" idx="10"/>
          </p:nvPr>
        </p:nvSpPr>
        <p:spPr>
          <a:xfrm>
            <a:off x="4716016" y="224492"/>
            <a:ext cx="3414972" cy="365125"/>
          </a:xfrm>
        </p:spPr>
        <p:txBody>
          <a:bodyPr/>
          <a:lstStyle/>
          <a:p>
            <a:r>
              <a:rPr lang="ru-RU" b="1" dirty="0"/>
              <a:t>Коррупция в сфере здравоохранения</a:t>
            </a:r>
            <a:endParaRPr lang="en-US" b="1" dirty="0"/>
          </a:p>
          <a:p>
            <a:endParaRPr lang="en-US" dirty="0"/>
          </a:p>
        </p:txBody>
      </p:sp>
    </p:spTree>
    <p:extLst>
      <p:ext uri="{BB962C8B-B14F-4D97-AF65-F5344CB8AC3E}">
        <p14:creationId xmlns:p14="http://schemas.microsoft.com/office/powerpoint/2010/main" val="40466390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3"/>
          <p:cNvSpPr>
            <a:spLocks noGrp="1"/>
          </p:cNvSpPr>
          <p:nvPr>
            <p:ph idx="1"/>
          </p:nvPr>
        </p:nvSpPr>
        <p:spPr>
          <a:xfrm>
            <a:off x="4572000" y="836712"/>
            <a:ext cx="3816540" cy="5400600"/>
          </a:xfrm>
        </p:spPr>
        <p:txBody>
          <a:bodyPr>
            <a:normAutofit fontScale="77500" lnSpcReduction="20000"/>
          </a:bodyPr>
          <a:lstStyle/>
          <a:p>
            <a:r>
              <a:rPr lang="ru-RU" dirty="0">
                <a:solidFill>
                  <a:schemeClr val="tx1">
                    <a:lumMod val="95000"/>
                    <a:lumOff val="5000"/>
                  </a:schemeClr>
                </a:solidFill>
                <a:latin typeface="Times New Roman" pitchFamily="18" charset="0"/>
                <a:cs typeface="Times New Roman" pitchFamily="18" charset="0"/>
              </a:rPr>
              <a:t>Предельно лаконичное определение основных причин коррупции некоторые </a:t>
            </a:r>
            <a:r>
              <a:rPr lang="ru-RU" dirty="0" smtClean="0">
                <a:solidFill>
                  <a:schemeClr val="tx1">
                    <a:lumMod val="95000"/>
                    <a:lumOff val="5000"/>
                  </a:schemeClr>
                </a:solidFill>
                <a:latin typeface="Times New Roman" pitchFamily="18" charset="0"/>
                <a:cs typeface="Times New Roman" pitchFamily="18" charset="0"/>
              </a:rPr>
              <a:t>зарубежные специалисты выражают </a:t>
            </a:r>
            <a:r>
              <a:rPr lang="ru-RU" dirty="0">
                <a:solidFill>
                  <a:schemeClr val="tx1">
                    <a:lumMod val="95000"/>
                    <a:lumOff val="5000"/>
                  </a:schemeClr>
                </a:solidFill>
                <a:latin typeface="Times New Roman" pitchFamily="18" charset="0"/>
                <a:cs typeface="Times New Roman" pitchFamily="18" charset="0"/>
              </a:rPr>
              <a:t>следующей формулой:</a:t>
            </a:r>
          </a:p>
          <a:p>
            <a:pPr marL="68580" indent="0">
              <a:buNone/>
            </a:pPr>
            <a:r>
              <a:rPr lang="ru-RU" b="1" dirty="0">
                <a:solidFill>
                  <a:srgbClr val="FF0000"/>
                </a:solidFill>
                <a:latin typeface="Times New Roman" pitchFamily="18" charset="0"/>
                <a:cs typeface="Times New Roman" pitchFamily="18" charset="0"/>
              </a:rPr>
              <a:t>      коррупция = монополия + произвол - ответственность.</a:t>
            </a:r>
          </a:p>
          <a:p>
            <a:pPr marL="68580" indent="0">
              <a:buNone/>
            </a:pPr>
            <a:r>
              <a:rPr lang="ru-RU" dirty="0">
                <a:solidFill>
                  <a:schemeClr val="tx1">
                    <a:lumMod val="95000"/>
                    <a:lumOff val="5000"/>
                  </a:schemeClr>
                </a:solidFill>
                <a:latin typeface="Times New Roman" pitchFamily="18" charset="0"/>
                <a:cs typeface="Times New Roman" pitchFamily="18" charset="0"/>
              </a:rPr>
              <a:t>       Казенные средства </a:t>
            </a:r>
            <a:r>
              <a:rPr lang="ru-RU" dirty="0" smtClean="0">
                <a:solidFill>
                  <a:schemeClr val="tx1">
                    <a:lumMod val="95000"/>
                    <a:lumOff val="5000"/>
                  </a:schemeClr>
                </a:solidFill>
                <a:latin typeface="Times New Roman" pitchFamily="18" charset="0"/>
                <a:cs typeface="Times New Roman" pitchFamily="18" charset="0"/>
              </a:rPr>
              <a:t>финансирования здравоохранения               </a:t>
            </a:r>
            <a:r>
              <a:rPr lang="ru-RU" dirty="0">
                <a:solidFill>
                  <a:schemeClr val="tx1">
                    <a:lumMod val="95000"/>
                    <a:lumOff val="5000"/>
                  </a:schemeClr>
                </a:solidFill>
                <a:latin typeface="Times New Roman" pitchFamily="18" charset="0"/>
                <a:cs typeface="Times New Roman" pitchFamily="18" charset="0"/>
              </a:rPr>
              <a:t>присваиваются (казнокрадство):</a:t>
            </a:r>
          </a:p>
          <a:p>
            <a:r>
              <a:rPr lang="ru-RU" dirty="0">
                <a:solidFill>
                  <a:schemeClr val="tx1">
                    <a:lumMod val="95000"/>
                    <a:lumOff val="5000"/>
                  </a:schemeClr>
                </a:solidFill>
                <a:latin typeface="Times New Roman" pitchFamily="18" charset="0"/>
                <a:cs typeface="Times New Roman" pitchFamily="18" charset="0"/>
              </a:rPr>
              <a:t>- чиновниками органов управления здравоохранением (например, «откаты»);</a:t>
            </a:r>
          </a:p>
          <a:p>
            <a:r>
              <a:rPr lang="ru-RU" dirty="0">
                <a:solidFill>
                  <a:schemeClr val="tx1">
                    <a:lumMod val="95000"/>
                    <a:lumOff val="5000"/>
                  </a:schemeClr>
                </a:solidFill>
                <a:latin typeface="Times New Roman" pitchFamily="18" charset="0"/>
                <a:cs typeface="Times New Roman" pitchFamily="18" charset="0"/>
              </a:rPr>
              <a:t>- чиновниками фондов обязательного медицинского страхования (например, «откаты</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a:p>
            <a:r>
              <a:rPr lang="ru-RU" dirty="0">
                <a:solidFill>
                  <a:schemeClr val="tx1">
                    <a:lumMod val="95000"/>
                    <a:lumOff val="5000"/>
                  </a:schemeClr>
                </a:solidFill>
                <a:latin typeface="Times New Roman" pitchFamily="18" charset="0"/>
                <a:cs typeface="Times New Roman" pitchFamily="18" charset="0"/>
              </a:rPr>
              <a:t>- администрацией бюджетных учреждений здравоохранения (например, «откаты»);</a:t>
            </a:r>
          </a:p>
          <a:p>
            <a:r>
              <a:rPr lang="ru-RU" dirty="0">
                <a:solidFill>
                  <a:schemeClr val="tx1">
                    <a:lumMod val="95000"/>
                    <a:lumOff val="5000"/>
                  </a:schemeClr>
                </a:solidFill>
                <a:latin typeface="Times New Roman" pitchFamily="18" charset="0"/>
                <a:cs typeface="Times New Roman" pitchFamily="18" charset="0"/>
              </a:rPr>
              <a:t>- персоналом бюджетных учреждений </a:t>
            </a:r>
            <a:r>
              <a:rPr lang="ru-RU" dirty="0" smtClean="0">
                <a:solidFill>
                  <a:schemeClr val="tx1">
                    <a:lumMod val="95000"/>
                    <a:lumOff val="5000"/>
                  </a:schemeClr>
                </a:solidFill>
                <a:latin typeface="Times New Roman" pitchFamily="18" charset="0"/>
                <a:cs typeface="Times New Roman" pitchFamily="18" charset="0"/>
              </a:rPr>
              <a:t>здравоохранения (</a:t>
            </a:r>
            <a:r>
              <a:rPr lang="ru-RU" dirty="0">
                <a:solidFill>
                  <a:schemeClr val="tx1">
                    <a:lumMod val="95000"/>
                    <a:lumOff val="5000"/>
                  </a:schemeClr>
                </a:solidFill>
                <a:latin typeface="Times New Roman" pitchFamily="18" charset="0"/>
                <a:cs typeface="Times New Roman" pitchFamily="18" charset="0"/>
              </a:rPr>
              <a:t>например, </a:t>
            </a:r>
            <a:r>
              <a:rPr lang="ru-RU" dirty="0" smtClean="0">
                <a:solidFill>
                  <a:schemeClr val="tx1">
                    <a:lumMod val="95000"/>
                    <a:lumOff val="5000"/>
                  </a:schemeClr>
                </a:solidFill>
                <a:latin typeface="Times New Roman" pitchFamily="18" charset="0"/>
                <a:cs typeface="Times New Roman" pitchFamily="18" charset="0"/>
              </a:rPr>
              <a:t>привилегии</a:t>
            </a:r>
            <a:r>
              <a:rPr lang="kk-KZ" dirty="0" smtClean="0">
                <a:solidFill>
                  <a:schemeClr val="tx1">
                    <a:lumMod val="95000"/>
                    <a:lumOff val="5000"/>
                  </a:schemeClr>
                </a:solidFill>
                <a:latin typeface="Times New Roman" pitchFamily="18" charset="0"/>
                <a:cs typeface="Times New Roman" pitchFamily="18" charset="0"/>
              </a:rPr>
              <a:t>, больничны</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a:p>
            <a:endParaRPr lang="ru-RU" dirty="0"/>
          </a:p>
        </p:txBody>
      </p:sp>
      <p:sp>
        <p:nvSpPr>
          <p:cNvPr id="2" name="Дата 1"/>
          <p:cNvSpPr>
            <a:spLocks noGrp="1"/>
          </p:cNvSpPr>
          <p:nvPr>
            <p:ph type="dt" sz="half" idx="10"/>
          </p:nvPr>
        </p:nvSpPr>
        <p:spPr>
          <a:xfrm>
            <a:off x="4572000" y="224492"/>
            <a:ext cx="3558988" cy="540212"/>
          </a:xfrm>
        </p:spPr>
        <p:txBody>
          <a:bodyPr/>
          <a:lstStyle/>
          <a:p>
            <a:r>
              <a:rPr lang="ru-RU" b="1" dirty="0"/>
              <a:t>Коррупция в сфере здравоохранения</a:t>
            </a:r>
            <a:endParaRPr lang="en-US" b="1" dirty="0"/>
          </a:p>
          <a:p>
            <a:endParaRPr lang="en-US" dirty="0"/>
          </a:p>
          <a:p>
            <a:endParaRPr lang="en-US" dirty="0"/>
          </a:p>
        </p:txBody>
      </p:sp>
      <p:pic>
        <p:nvPicPr>
          <p:cNvPr id="7170" name="Picture 2" descr="C:\Users\User\Desktop\коррупция\0_6493c_e427c3a0_X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коррупция\2_e70e28273d7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48679"/>
            <a:ext cx="3810000" cy="285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ACB86632-2746-2886-B34A-30115BFC6D86}"/>
              </a:ext>
            </a:extLst>
          </p:cNvPr>
          <p:cNvSpPr>
            <a:spLocks noGrp="1"/>
          </p:cNvSpPr>
          <p:nvPr>
            <p:ph type="dt" sz="half" idx="10"/>
          </p:nvPr>
        </p:nvSpPr>
        <p:spPr/>
        <p:txBody>
          <a:bodyPr/>
          <a:lstStyle/>
          <a:p>
            <a:fld id="{AE3EC3ED-7435-49F9-84C8-03CCA2F8DEDB}" type="datetime4">
              <a:rPr lang="en-US" smtClean="0"/>
              <a:pPr/>
              <a:t>July 4, 2023</a:t>
            </a:fld>
            <a:endParaRPr lang="en-US" dirty="0"/>
          </a:p>
        </p:txBody>
      </p:sp>
      <p:pic>
        <p:nvPicPr>
          <p:cNvPr id="5" name="Рисунок 4">
            <a:extLst>
              <a:ext uri="{FF2B5EF4-FFF2-40B4-BE49-F238E27FC236}">
                <a16:creationId xmlns:a16="http://schemas.microsoft.com/office/drawing/2014/main" xmlns="" id="{107F5E49-3545-425C-441E-08712065456F}"/>
              </a:ext>
            </a:extLst>
          </p:cNvPr>
          <p:cNvPicPr>
            <a:picLocks noChangeAspect="1"/>
          </p:cNvPicPr>
          <p:nvPr/>
        </p:nvPicPr>
        <p:blipFill>
          <a:blip r:embed="rId2"/>
          <a:stretch>
            <a:fillRect/>
          </a:stretch>
        </p:blipFill>
        <p:spPr>
          <a:xfrm>
            <a:off x="107504" y="320673"/>
            <a:ext cx="7992888" cy="5299972"/>
          </a:xfrm>
          <a:prstGeom prst="rect">
            <a:avLst/>
          </a:prstGeom>
        </p:spPr>
      </p:pic>
    </p:spTree>
    <p:extLst>
      <p:ext uri="{BB962C8B-B14F-4D97-AF65-F5344CB8AC3E}">
        <p14:creationId xmlns:p14="http://schemas.microsoft.com/office/powerpoint/2010/main" val="2492511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3EC3ED-7435-49F9-84C8-03CCA2F8DEDB}" type="datetime4">
              <a:rPr lang="en-US" smtClean="0"/>
              <a:pPr/>
              <a:t>July 4, 2023</a:t>
            </a:fld>
            <a:endParaRPr lang="en-US"/>
          </a:p>
        </p:txBody>
      </p:sp>
      <p:sp>
        <p:nvSpPr>
          <p:cNvPr id="3" name="Нижний колонтитул 2"/>
          <p:cNvSpPr>
            <a:spLocks noGrp="1"/>
          </p:cNvSpPr>
          <p:nvPr>
            <p:ph type="ftr" sz="quarter" idx="11"/>
          </p:nvPr>
        </p:nvSpPr>
        <p:spPr>
          <a:xfrm>
            <a:off x="1619672" y="1772816"/>
            <a:ext cx="5811724" cy="365125"/>
          </a:xfrm>
        </p:spPr>
        <p:txBody>
          <a:bodyPr/>
          <a:lstStyle/>
          <a:p>
            <a:endParaRPr lang="en-US" dirty="0"/>
          </a:p>
        </p:txBody>
      </p:sp>
      <p:sp>
        <p:nvSpPr>
          <p:cNvPr id="4" name="Номер слайда 3"/>
          <p:cNvSpPr>
            <a:spLocks noGrp="1"/>
          </p:cNvSpPr>
          <p:nvPr>
            <p:ph type="sldNum" sz="quarter" idx="12"/>
          </p:nvPr>
        </p:nvSpPr>
        <p:spPr/>
        <p:txBody>
          <a:bodyPr/>
          <a:lstStyle/>
          <a:p>
            <a:fld id="{8B37D5FE-740C-46F5-801A-FA5477D9711F}" type="slidenum">
              <a:rPr lang="en-US" smtClean="0"/>
              <a:pPr/>
              <a:t>13</a:t>
            </a:fld>
            <a:endParaRPr lang="en-US"/>
          </a:p>
        </p:txBody>
      </p:sp>
      <p:pic>
        <p:nvPicPr>
          <p:cNvPr id="1027" name="Picture 3" descr="на презентаци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4" y="260648"/>
            <a:ext cx="80648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kk-KZ" dirty="0" smtClean="0"/>
              <a:t>Официальный интернет ресурс  Сарканской ЦРБ</a:t>
            </a:r>
            <a:endParaRPr lang="ru-RU" dirty="0"/>
          </a:p>
        </p:txBody>
      </p:sp>
    </p:spTree>
    <p:extLst>
      <p:ext uri="{BB962C8B-B14F-4D97-AF65-F5344CB8AC3E}">
        <p14:creationId xmlns:p14="http://schemas.microsoft.com/office/powerpoint/2010/main" val="224707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3EC3ED-7435-49F9-84C8-03CCA2F8DEDB}" type="datetime4">
              <a:rPr lang="en-US" smtClean="0"/>
              <a:pPr/>
              <a:t>July 4, 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B37D5FE-740C-46F5-801A-FA5477D9711F}" type="slidenum">
              <a:rPr lang="en-US" smtClean="0"/>
              <a:pPr/>
              <a:t>14</a:t>
            </a:fld>
            <a:endParaRPr lang="en-US"/>
          </a:p>
        </p:txBody>
      </p:sp>
      <p:pic>
        <p:nvPicPr>
          <p:cNvPr id="2050" name="Picture 2" descr="2023-07-04_12-08-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13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93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10081120" cy="3508977"/>
          </a:xfrm>
        </p:spPr>
        <p:txBody>
          <a:bodyPr>
            <a:normAutofit/>
          </a:bodyPr>
          <a:lstStyle/>
          <a:p>
            <a:pPr marL="68580" indent="0" algn="just">
              <a:buNone/>
            </a:pPr>
            <a:r>
              <a:rPr lang="en-US"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Спасибо</a:t>
            </a:r>
            <a:r>
              <a:rPr lang="ru-RU" sz="4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 внимание!</a:t>
            </a:r>
          </a:p>
        </p:txBody>
      </p:sp>
      <p:sp>
        <p:nvSpPr>
          <p:cNvPr id="4" name="Дата 3"/>
          <p:cNvSpPr>
            <a:spLocks noGrp="1"/>
          </p:cNvSpPr>
          <p:nvPr>
            <p:ph type="dt" sz="half" idx="10"/>
          </p:nvPr>
        </p:nvSpPr>
        <p:spPr>
          <a:xfrm>
            <a:off x="4499992" y="224492"/>
            <a:ext cx="3630996" cy="365125"/>
          </a:xfrm>
        </p:spPr>
        <p:txBody>
          <a:bodyPr/>
          <a:lstStyle/>
          <a:p>
            <a:r>
              <a:rPr lang="ru-RU" b="1" dirty="0"/>
              <a:t>Коррупция в сфере здравоохранения</a:t>
            </a:r>
            <a:endParaRPr lang="en-US" b="1" dirty="0"/>
          </a:p>
          <a:p>
            <a:endParaRPr lang="en-US" dirty="0"/>
          </a:p>
        </p:txBody>
      </p:sp>
    </p:spTree>
    <p:extLst>
      <p:ext uri="{BB962C8B-B14F-4D97-AF65-F5344CB8AC3E}">
        <p14:creationId xmlns:p14="http://schemas.microsoft.com/office/powerpoint/2010/main" val="20420849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algn="ctr"/>
            <a:r>
              <a:rPr lang="ru-RU" sz="1800" b="1" dirty="0">
                <a:solidFill>
                  <a:schemeClr val="tx1"/>
                </a:solidFill>
              </a:rPr>
              <a:t>Закон Республики Казахстан О противодействии </a:t>
            </a:r>
            <a:r>
              <a:rPr lang="ru-RU" sz="1800" b="1" dirty="0" smtClean="0">
                <a:solidFill>
                  <a:schemeClr val="tx1"/>
                </a:solidFill>
              </a:rPr>
              <a:t>коррупции от </a:t>
            </a:r>
            <a:r>
              <a:rPr lang="ru-RU" sz="1800" b="1" dirty="0">
                <a:solidFill>
                  <a:schemeClr val="tx1"/>
                </a:solidFill>
              </a:rPr>
              <a:t>18 ноября 2015 года № 410-V</a:t>
            </a:r>
            <a:endParaRPr lang="ru-RU" sz="1800" b="1" dirty="0" smtClean="0">
              <a:solidFill>
                <a:schemeClr val="tx1"/>
              </a:solidFill>
            </a:endParaRPr>
          </a:p>
          <a:p>
            <a:endParaRPr lang="ru-RU" sz="1800" b="1" dirty="0" smtClean="0">
              <a:solidFill>
                <a:schemeClr val="tx1"/>
              </a:solidFill>
            </a:endParaRPr>
          </a:p>
          <a:p>
            <a:r>
              <a:rPr lang="ru-RU" sz="1800" b="1" dirty="0" smtClean="0">
                <a:solidFill>
                  <a:schemeClr val="tx1"/>
                </a:solidFill>
              </a:rPr>
              <a:t>Коррупция  </a:t>
            </a:r>
            <a:r>
              <a:rPr lang="ru-RU" sz="1800" dirty="0">
                <a:solidFill>
                  <a:schemeClr val="tx1"/>
                </a:solidFill>
              </a:rPr>
              <a:t>– </a:t>
            </a:r>
            <a:r>
              <a:rPr lang="ru-RU" sz="1800" dirty="0" smtClean="0">
                <a:solidFill>
                  <a:schemeClr val="tx1"/>
                </a:solidFill>
              </a:rPr>
              <a:t> незаконное </a:t>
            </a:r>
            <a:r>
              <a:rPr lang="ru-RU" sz="1800" dirty="0">
                <a:solidFill>
                  <a:schemeClr val="tx1"/>
                </a:solidFill>
              </a:rPr>
              <a:t>использование лицами, занимающими ответственную государственную должность, лицами, уполномоченными на выполнение государственных функций, лицами, приравненными к лицам, уполномоченным на выполнение государственных функций, должностными лицами своих должностных (служебных) полномочий и связанных с ними возможностей в целях получения или извлечения лично или через посредников имущественных (неимущественных) благ и преимуществ для себя либо третьих лиц, а равно подкуп данных лиц путем предоставления благ и преимуществ;</a:t>
            </a:r>
          </a:p>
        </p:txBody>
      </p:sp>
      <p:sp>
        <p:nvSpPr>
          <p:cNvPr id="6" name="Номер слайда 5"/>
          <p:cNvSpPr>
            <a:spLocks noGrp="1"/>
          </p:cNvSpPr>
          <p:nvPr>
            <p:ph type="sldNum" sz="quarter" idx="12"/>
          </p:nvPr>
        </p:nvSpPr>
        <p:spPr/>
        <p:txBody>
          <a:bodyPr/>
          <a:lstStyle/>
          <a:p>
            <a:fld id="{8B37D5FE-740C-46F5-801A-FA5477D9711F}" type="slidenum">
              <a:rPr lang="en-US" smtClean="0"/>
              <a:pPr/>
              <a:t>2</a:t>
            </a:fld>
            <a:endParaRPr lang="en-US"/>
          </a:p>
        </p:txBody>
      </p:sp>
    </p:spTree>
    <p:extLst>
      <p:ext uri="{BB962C8B-B14F-4D97-AF65-F5344CB8AC3E}">
        <p14:creationId xmlns:p14="http://schemas.microsoft.com/office/powerpoint/2010/main" val="159574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533400"/>
            <a:ext cx="8215064" cy="6063952"/>
          </a:xfrm>
        </p:spPr>
        <p:txBody>
          <a:bodyPr>
            <a:noAutofit/>
          </a:bodyPr>
          <a:lstStyle/>
          <a:p>
            <a:r>
              <a:rPr lang="ru-RU" sz="1400" b="1" dirty="0">
                <a:solidFill>
                  <a:schemeClr val="tx1"/>
                </a:solidFill>
              </a:rPr>
              <a:t>лицо, уполномоченное на выполнение государственных функций</a:t>
            </a:r>
            <a:r>
              <a:rPr lang="ru-RU" sz="1400" dirty="0">
                <a:solidFill>
                  <a:schemeClr val="tx1"/>
                </a:solidFill>
              </a:rPr>
              <a:t>, – лицо, находящееся на государственной службе, депутат </a:t>
            </a:r>
            <a:r>
              <a:rPr lang="ru-RU" sz="1400" dirty="0" err="1">
                <a:solidFill>
                  <a:schemeClr val="tx1"/>
                </a:solidFill>
              </a:rPr>
              <a:t>маслихата</a:t>
            </a:r>
            <a:r>
              <a:rPr lang="ru-RU" sz="1400" dirty="0">
                <a:solidFill>
                  <a:schemeClr val="tx1"/>
                </a:solidFill>
              </a:rPr>
              <a:t>, лицо, временно исполняющее обязанности, предусмотренные государственной должностью, до назначения его на государственную службу, а также лицо, временно назначенное на воинскую должность военнослужащего по контракту офицерского состава или временно исполняющее его обязанности</a:t>
            </a:r>
          </a:p>
          <a:p>
            <a:r>
              <a:rPr lang="ru-RU" sz="1400" b="1" dirty="0">
                <a:solidFill>
                  <a:schemeClr val="tx1"/>
                </a:solidFill>
              </a:rPr>
              <a:t>лицо, приравненное к лицам, уполномоченным на выполнение государственных функций,</a:t>
            </a:r>
            <a:r>
              <a:rPr lang="ru-RU" sz="1400" dirty="0">
                <a:solidFill>
                  <a:schemeClr val="tx1"/>
                </a:solidFill>
              </a:rPr>
              <a:t> – лицо, избранное в органы местного самоуправления; гражданин, зарегистрированный в установленном законом Республики Казахстан порядке в качестве кандидата в Президенты Республики Казахстан, депутаты Парламента Республики Казахстан или </a:t>
            </a:r>
            <a:r>
              <a:rPr lang="ru-RU" sz="1400" dirty="0" err="1">
                <a:solidFill>
                  <a:schemeClr val="tx1"/>
                </a:solidFill>
              </a:rPr>
              <a:t>маслихатов</a:t>
            </a:r>
            <a:r>
              <a:rPr lang="ru-RU" sz="1400" dirty="0">
                <a:solidFill>
                  <a:schemeClr val="tx1"/>
                </a:solidFill>
              </a:rPr>
              <a:t>, </a:t>
            </a:r>
            <a:r>
              <a:rPr lang="ru-RU" sz="1400" dirty="0" err="1">
                <a:solidFill>
                  <a:schemeClr val="tx1"/>
                </a:solidFill>
              </a:rPr>
              <a:t>акимы</a:t>
            </a:r>
            <a:r>
              <a:rPr lang="ru-RU" sz="1400" dirty="0">
                <a:solidFill>
                  <a:schemeClr val="tx1"/>
                </a:solidFill>
              </a:rPr>
              <a:t> районов, городов областного значения, городов районного значения, поселков, сел, сельских округов, а также в члены выборного органа местного самоуправления; член территориальной избирательной комиссии, осуществляющий полномочия на профессиональной постоянной основе, оплата труда которого производится из средств бюджета Республики Казахстан; служащий, постоянно или временно работающий в органе местного самоуправления, оплата труда которого производится из средств государственного бюджета Республики Казахстан; лицо, исполняющее управленческие функции в государственной организации или субъекте </a:t>
            </a:r>
            <a:r>
              <a:rPr lang="ru-RU" sz="1400" dirty="0" err="1">
                <a:solidFill>
                  <a:schemeClr val="tx1"/>
                </a:solidFill>
              </a:rPr>
              <a:t>квазигосударственного</a:t>
            </a:r>
            <a:r>
              <a:rPr lang="ru-RU" sz="1400" dirty="0">
                <a:solidFill>
                  <a:schemeClr val="tx1"/>
                </a:solidFill>
              </a:rPr>
              <a:t> сектора, а также лицо, уполномоченное на принятие решений по организации и проведению закупок, в том числе государственных, либо ответственное за отбор и реализацию проектов, финансируемых из средств государственного бюджета и Национального фонда Республики Казахстан, занимающее должность не ниже руководителя самостоятельного структурного подразделения в указанных организациях, служащие Национального Банка Республики Казахстан и его ведомств; служащие уполномоченной организации в сфере гражданской авиации, действующие в соответствии с законодательством Республики Казахстан об использовании воздушного пространства Республики Казахстан и деятельности авиации, служащие уполномоченного органа по регулированию, контролю и надзору финансового рынка и финансовых организаций;</a:t>
            </a:r>
          </a:p>
          <a:p>
            <a:endParaRPr lang="ru-RU" sz="1000" dirty="0"/>
          </a:p>
        </p:txBody>
      </p:sp>
      <p:sp>
        <p:nvSpPr>
          <p:cNvPr id="6" name="Номер слайда 5"/>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96028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533400"/>
            <a:ext cx="8143056" cy="5991944"/>
          </a:xfrm>
        </p:spPr>
        <p:txBody>
          <a:bodyPr>
            <a:noAutofit/>
          </a:bodyPr>
          <a:lstStyle/>
          <a:p>
            <a:r>
              <a:rPr lang="ru-RU" sz="800" b="1" dirty="0">
                <a:solidFill>
                  <a:schemeClr val="tx1"/>
                </a:solidFill>
              </a:rPr>
              <a:t>Глава 15. КОРРУПЦИОННЫЕ И ИНЫЕ УГОЛОВНЫЕ ПРАВОНАРУШЕНИЯ</a:t>
            </a:r>
            <a:br>
              <a:rPr lang="ru-RU" sz="800" b="1" dirty="0">
                <a:solidFill>
                  <a:schemeClr val="tx1"/>
                </a:solidFill>
              </a:rPr>
            </a:br>
            <a:r>
              <a:rPr lang="ru-RU" sz="800" b="1" dirty="0">
                <a:solidFill>
                  <a:schemeClr val="tx1"/>
                </a:solidFill>
              </a:rPr>
              <a:t>ПРОТИВ ИНТЕРЕСОВ ГОСУДАРСТВЕННОЙ СЛУЖБЫ И</a:t>
            </a:r>
            <a:br>
              <a:rPr lang="ru-RU" sz="800" b="1" dirty="0">
                <a:solidFill>
                  <a:schemeClr val="tx1"/>
                </a:solidFill>
              </a:rPr>
            </a:br>
            <a:r>
              <a:rPr lang="ru-RU" sz="800" b="1" dirty="0">
                <a:solidFill>
                  <a:schemeClr val="tx1"/>
                </a:solidFill>
              </a:rPr>
              <a:t>ГОСУДАРСТВЕННОГО </a:t>
            </a:r>
            <a:r>
              <a:rPr lang="ru-RU" sz="800" b="1" dirty="0" smtClean="0">
                <a:solidFill>
                  <a:schemeClr val="tx1"/>
                </a:solidFill>
              </a:rPr>
              <a:t>УПРАВЛЕНИЯ</a:t>
            </a:r>
          </a:p>
          <a:p>
            <a:pPr fontAlgn="base"/>
            <a:r>
              <a:rPr lang="ru-RU" sz="800" b="1" dirty="0">
                <a:solidFill>
                  <a:schemeClr val="tx1"/>
                </a:solidFill>
              </a:rPr>
              <a:t> </a:t>
            </a:r>
            <a:r>
              <a:rPr lang="ru-RU" sz="800" b="1" dirty="0">
                <a:solidFill>
                  <a:schemeClr val="tx1"/>
                </a:solidFill>
                <a:hlinkClick r:id="rId2"/>
              </a:rPr>
              <a:t>Статья 361</a:t>
            </a:r>
            <a:r>
              <a:rPr lang="ru-RU" sz="800" b="1" dirty="0">
                <a:solidFill>
                  <a:schemeClr val="tx1"/>
                </a:solidFill>
              </a:rPr>
              <a:t>. Злоупотребление должностными </a:t>
            </a:r>
            <a:r>
              <a:rPr lang="ru-RU" sz="800" b="1" dirty="0" smtClean="0">
                <a:solidFill>
                  <a:schemeClr val="tx1"/>
                </a:solidFill>
              </a:rPr>
              <a:t>полномочиями</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3"/>
              </a:rPr>
              <a:t>Статья 362</a:t>
            </a:r>
            <a:r>
              <a:rPr lang="ru-RU" sz="800" b="1" dirty="0">
                <a:solidFill>
                  <a:schemeClr val="tx1"/>
                </a:solidFill>
              </a:rPr>
              <a:t>. Превышение власти или должностных </a:t>
            </a:r>
            <a:r>
              <a:rPr lang="ru-RU" sz="800" b="1" dirty="0" smtClean="0">
                <a:solidFill>
                  <a:schemeClr val="tx1"/>
                </a:solidFill>
              </a:rPr>
              <a:t>полномочий</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4"/>
              </a:rPr>
              <a:t>Статья 363</a:t>
            </a:r>
            <a:r>
              <a:rPr lang="ru-RU" sz="800" b="1" dirty="0">
                <a:solidFill>
                  <a:schemeClr val="tx1"/>
                </a:solidFill>
              </a:rPr>
              <a:t>. Присвоение полномочий должностного </a:t>
            </a:r>
            <a:r>
              <a:rPr lang="ru-RU" sz="800" b="1" dirty="0" smtClean="0">
                <a:solidFill>
                  <a:schemeClr val="tx1"/>
                </a:solidFill>
              </a:rPr>
              <a:t>лица</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5"/>
              </a:rPr>
              <a:t>Статья 364</a:t>
            </a:r>
            <a:r>
              <a:rPr lang="ru-RU" sz="800" b="1" dirty="0">
                <a:solidFill>
                  <a:schemeClr val="tx1"/>
                </a:solidFill>
              </a:rPr>
              <a:t>. Незаконное участие в предпринимательской </a:t>
            </a:r>
            <a:r>
              <a:rPr lang="ru-RU" sz="800" b="1" dirty="0" smtClean="0">
                <a:solidFill>
                  <a:schemeClr val="tx1"/>
                </a:solidFill>
              </a:rPr>
              <a:t>деятельности</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6"/>
              </a:rPr>
              <a:t>Статья 365</a:t>
            </a:r>
            <a:r>
              <a:rPr lang="ru-RU" sz="800" b="1" dirty="0">
                <a:solidFill>
                  <a:schemeClr val="tx1"/>
                </a:solidFill>
              </a:rPr>
              <a:t>. Воспрепятствование занятию законной предпринимательской </a:t>
            </a:r>
            <a:r>
              <a:rPr lang="ru-RU" sz="800" b="1" dirty="0" smtClean="0">
                <a:solidFill>
                  <a:schemeClr val="tx1"/>
                </a:solidFill>
              </a:rPr>
              <a:t>деятельностью</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7"/>
              </a:rPr>
              <a:t>Статья 366</a:t>
            </a:r>
            <a:r>
              <a:rPr lang="ru-RU" sz="800" b="1" dirty="0">
                <a:solidFill>
                  <a:schemeClr val="tx1"/>
                </a:solidFill>
              </a:rPr>
              <a:t>. Получение </a:t>
            </a:r>
            <a:r>
              <a:rPr lang="ru-RU" sz="800" b="1" dirty="0" smtClean="0">
                <a:solidFill>
                  <a:schemeClr val="tx1"/>
                </a:solidFill>
              </a:rPr>
              <a:t>взятки</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8"/>
              </a:rPr>
              <a:t>Статья 367</a:t>
            </a:r>
            <a:r>
              <a:rPr lang="ru-RU" sz="800" b="1" dirty="0">
                <a:solidFill>
                  <a:schemeClr val="tx1"/>
                </a:solidFill>
              </a:rPr>
              <a:t>. Дача </a:t>
            </a:r>
            <a:r>
              <a:rPr lang="ru-RU" sz="800" b="1" dirty="0" smtClean="0">
                <a:solidFill>
                  <a:schemeClr val="tx1"/>
                </a:solidFill>
              </a:rPr>
              <a:t>взятки</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9"/>
              </a:rPr>
              <a:t>Статья 368</a:t>
            </a:r>
            <a:r>
              <a:rPr lang="ru-RU" sz="800" b="1" dirty="0">
                <a:solidFill>
                  <a:schemeClr val="tx1"/>
                </a:solidFill>
              </a:rPr>
              <a:t>. Посредничество во </a:t>
            </a:r>
            <a:r>
              <a:rPr lang="ru-RU" sz="800" b="1" dirty="0" smtClean="0">
                <a:solidFill>
                  <a:schemeClr val="tx1"/>
                </a:solidFill>
              </a:rPr>
              <a:t>взяточничестве</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10"/>
              </a:rPr>
              <a:t>Статья 369</a:t>
            </a:r>
            <a:r>
              <a:rPr lang="ru-RU" sz="800" b="1" dirty="0">
                <a:solidFill>
                  <a:schemeClr val="tx1"/>
                </a:solidFill>
              </a:rPr>
              <a:t>. Служебный </a:t>
            </a:r>
            <a:r>
              <a:rPr lang="ru-RU" sz="800" b="1" dirty="0" smtClean="0">
                <a:solidFill>
                  <a:schemeClr val="tx1"/>
                </a:solidFill>
              </a:rPr>
              <a:t>подлог</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11"/>
              </a:rPr>
              <a:t>Статья 370</a:t>
            </a:r>
            <a:r>
              <a:rPr lang="ru-RU" sz="800" b="1" dirty="0">
                <a:solidFill>
                  <a:schemeClr val="tx1"/>
                </a:solidFill>
              </a:rPr>
              <a:t>. Бездействие по </a:t>
            </a:r>
            <a:r>
              <a:rPr lang="ru-RU" sz="800" b="1" dirty="0" smtClean="0">
                <a:solidFill>
                  <a:schemeClr val="tx1"/>
                </a:solidFill>
              </a:rPr>
              <a:t>службе</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12"/>
              </a:rPr>
              <a:t>Статья 370-1.</a:t>
            </a:r>
            <a:r>
              <a:rPr lang="ru-RU" sz="800" b="1" dirty="0">
                <a:solidFill>
                  <a:schemeClr val="tx1"/>
                </a:solidFill>
              </a:rPr>
              <a:t> Бездействие по службе лица, занимающего ответственную государственную должность, или иного руководителя правоохранительного или специального государственного </a:t>
            </a:r>
            <a:r>
              <a:rPr lang="ru-RU" sz="800" b="1" dirty="0" smtClean="0">
                <a:solidFill>
                  <a:schemeClr val="tx1"/>
                </a:solidFill>
              </a:rPr>
              <a:t>органа</a:t>
            </a:r>
          </a:p>
          <a:p>
            <a:pPr fontAlgn="base"/>
            <a:endParaRPr lang="ru-RU" sz="800" b="1" dirty="0">
              <a:solidFill>
                <a:schemeClr val="tx1"/>
              </a:solidFill>
            </a:endParaRPr>
          </a:p>
          <a:p>
            <a:pPr fontAlgn="base"/>
            <a:r>
              <a:rPr lang="ru-RU" sz="800" b="1" dirty="0">
                <a:solidFill>
                  <a:schemeClr val="tx1"/>
                </a:solidFill>
              </a:rPr>
              <a:t>      </a:t>
            </a:r>
            <a:r>
              <a:rPr lang="ru-RU" sz="800" b="1" dirty="0">
                <a:solidFill>
                  <a:schemeClr val="tx1"/>
                </a:solidFill>
                <a:hlinkClick r:id="rId13"/>
              </a:rPr>
              <a:t>Статья 370-2.</a:t>
            </a:r>
            <a:r>
              <a:rPr lang="ru-RU" sz="800" b="1" dirty="0">
                <a:solidFill>
                  <a:schemeClr val="tx1"/>
                </a:solidFill>
              </a:rPr>
              <a:t> Отказ или уклонение сотрудника правоохранительного или специального государственного органа от исполнения обязанностей службы</a:t>
            </a:r>
          </a:p>
          <a:p>
            <a:pPr fontAlgn="base"/>
            <a:r>
              <a:rPr lang="ru-RU" sz="800" b="1" dirty="0">
                <a:solidFill>
                  <a:schemeClr val="tx1"/>
                </a:solidFill>
              </a:rPr>
              <a:t>      </a:t>
            </a:r>
            <a:endParaRPr lang="ru-RU" sz="800" b="1" dirty="0" smtClean="0">
              <a:solidFill>
                <a:schemeClr val="tx1"/>
              </a:solidFill>
            </a:endParaRPr>
          </a:p>
          <a:p>
            <a:pPr fontAlgn="base"/>
            <a:r>
              <a:rPr lang="ru-RU" sz="800" b="1" dirty="0" smtClean="0">
                <a:solidFill>
                  <a:schemeClr val="tx1"/>
                </a:solidFill>
                <a:hlinkClick r:id="rId14"/>
              </a:rPr>
              <a:t>Статья </a:t>
            </a:r>
            <a:r>
              <a:rPr lang="ru-RU" sz="800" b="1" dirty="0">
                <a:solidFill>
                  <a:schemeClr val="tx1"/>
                </a:solidFill>
                <a:hlinkClick r:id="rId14"/>
              </a:rPr>
              <a:t>371</a:t>
            </a:r>
            <a:r>
              <a:rPr lang="ru-RU" sz="800" b="1" dirty="0">
                <a:solidFill>
                  <a:schemeClr val="tx1"/>
                </a:solidFill>
              </a:rPr>
              <a:t>. Халатность</a:t>
            </a:r>
          </a:p>
          <a:p>
            <a:r>
              <a:rPr lang="ru-RU" sz="800" b="1" dirty="0">
                <a:solidFill>
                  <a:schemeClr val="tx1"/>
                </a:solidFill>
              </a:rPr>
              <a:t/>
            </a:r>
            <a:br>
              <a:rPr lang="ru-RU" sz="800" b="1" dirty="0">
                <a:solidFill>
                  <a:schemeClr val="tx1"/>
                </a:solidFill>
              </a:rPr>
            </a:br>
            <a:r>
              <a:rPr lang="ru-RU" sz="800" b="1" dirty="0">
                <a:solidFill>
                  <a:schemeClr val="tx1"/>
                </a:solidFill>
              </a:rPr>
              <a:t/>
            </a:r>
            <a:br>
              <a:rPr lang="ru-RU" sz="800" b="1" dirty="0">
                <a:solidFill>
                  <a:schemeClr val="tx1"/>
                </a:solidFill>
              </a:rPr>
            </a:br>
            <a:r>
              <a:rPr lang="ru-RU" sz="800" dirty="0">
                <a:solidFill>
                  <a:schemeClr val="tx1"/>
                </a:solidFill>
              </a:rPr>
              <a:t/>
            </a:r>
            <a:br>
              <a:rPr lang="ru-RU" sz="800" dirty="0">
                <a:solidFill>
                  <a:schemeClr val="tx1"/>
                </a:solidFill>
              </a:rPr>
            </a:br>
            <a:endParaRPr lang="ru-RU" sz="800" dirty="0">
              <a:solidFill>
                <a:schemeClr val="tx1"/>
              </a:solidFill>
            </a:endParaRPr>
          </a:p>
        </p:txBody>
      </p:sp>
      <p:sp>
        <p:nvSpPr>
          <p:cNvPr id="6" name="Номер слайда 5"/>
          <p:cNvSpPr>
            <a:spLocks noGrp="1"/>
          </p:cNvSpPr>
          <p:nvPr>
            <p:ph type="sldNum" sz="quarter" idx="12"/>
          </p:nvPr>
        </p:nvSpPr>
        <p:spPr/>
        <p:txBody>
          <a:bodyPr/>
          <a:lstStyle/>
          <a:p>
            <a:fld id="{8B37D5FE-740C-46F5-801A-FA5477D9711F}" type="slidenum">
              <a:rPr lang="en-US" sz="800" smtClean="0"/>
              <a:pPr/>
              <a:t>4</a:t>
            </a:fld>
            <a:endParaRPr lang="en-US" sz="800" dirty="0"/>
          </a:p>
        </p:txBody>
      </p:sp>
    </p:spTree>
    <p:extLst>
      <p:ext uri="{BB962C8B-B14F-4D97-AF65-F5344CB8AC3E}">
        <p14:creationId xmlns:p14="http://schemas.microsoft.com/office/powerpoint/2010/main" val="65122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20688"/>
            <a:ext cx="6637468" cy="1080120"/>
          </a:xfrm>
        </p:spPr>
        <p:txBody>
          <a:bodyPr>
            <a:normAutofit fontScale="90000"/>
          </a:bodyPr>
          <a:lstStyle/>
          <a:p>
            <a:pPr algn="ct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dirty="0"/>
              <a:t/>
            </a:r>
            <a:br>
              <a:rPr lang="ru-RU" dirty="0"/>
            </a:br>
            <a:endParaRPr lang="ru-RU" dirty="0"/>
          </a:p>
        </p:txBody>
      </p:sp>
      <p:sp>
        <p:nvSpPr>
          <p:cNvPr id="3" name="Текст 2"/>
          <p:cNvSpPr>
            <a:spLocks noGrp="1"/>
          </p:cNvSpPr>
          <p:nvPr>
            <p:ph type="body" idx="1"/>
          </p:nvPr>
        </p:nvSpPr>
        <p:spPr>
          <a:xfrm>
            <a:off x="611560" y="1052736"/>
            <a:ext cx="8064896" cy="5472608"/>
          </a:xfrm>
        </p:spPr>
        <p:txBody>
          <a:bodyPr>
            <a:normAutofit/>
          </a:bodyPr>
          <a:lstStyle/>
          <a:p>
            <a:pPr algn="ct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Факты мошенничества и обогащения за </a:t>
            </a:r>
            <a:r>
              <a:rPr lang="ru-RU"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счет</a:t>
            </a:r>
            <a:r>
              <a:rPr lang="en-US"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ru-RU"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средств </a:t>
            </a: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в области здравоохранения, несомненно, самым серьезным образом влияют на качество медицинских услуг,  но есть и более страшные вещи. Препараты, содержащие наркотические вещества. В небольших дозах они незаменимы при лечении ряда заболеваний. Но из-за коррумпированности лиц, отвечающих за безопасность хранения и распространения таких препаратов, они большими партиями попадают на </a:t>
            </a:r>
            <a:r>
              <a:rPr lang="ru-RU" dirty="0" err="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наркорынок</a:t>
            </a: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a:t>
            </a:r>
          </a:p>
          <a:p>
            <a:pPr algn="ct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Из этого можно сделать единственный неутешительный вывод – </a:t>
            </a:r>
            <a:r>
              <a:rPr lang="ru-RU"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коррупция в медицине, </a:t>
            </a:r>
            <a:r>
              <a:rPr lang="ru-RU" u="sng"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в </a:t>
            </a:r>
            <a:r>
              <a:rPr lang="ru-RU" u="sng"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том числе ситуация</a:t>
            </a:r>
            <a:r>
              <a:rPr lang="ru-RU"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связанная с наркотическими, психотропными и другими сильнодействующими препаратами угрожает здоровью нации. </a:t>
            </a:r>
          </a:p>
          <a:p>
            <a:endParaRPr lang="ru-RU" dirty="0">
              <a:latin typeface="Times New Roman" pitchFamily="18" charset="0"/>
              <a:cs typeface="Times New Roman" pitchFamily="18" charset="0"/>
            </a:endParaRPr>
          </a:p>
        </p:txBody>
      </p:sp>
      <p:sp>
        <p:nvSpPr>
          <p:cNvPr id="4" name="Дата 3"/>
          <p:cNvSpPr>
            <a:spLocks noGrp="1"/>
          </p:cNvSpPr>
          <p:nvPr>
            <p:ph type="dt" sz="half" idx="10"/>
          </p:nvPr>
        </p:nvSpPr>
        <p:spPr>
          <a:xfrm>
            <a:off x="323528" y="-34205"/>
            <a:ext cx="8496944" cy="365125"/>
          </a:xfrm>
        </p:spPr>
        <p:txBody>
          <a:bodyPr/>
          <a:lstStyle/>
          <a:p>
            <a:endParaRPr lang="ru-RU" sz="2800" b="1" dirty="0"/>
          </a:p>
          <a:p>
            <a:pPr algn="ctr"/>
            <a:r>
              <a:rPr lang="ru-RU" sz="2800" b="1" dirty="0"/>
              <a:t>Коррупция в сфере здравоохранения</a:t>
            </a:r>
            <a:endParaRPr lang="en-US" sz="2800" b="1" dirty="0"/>
          </a:p>
          <a:p>
            <a:endParaRPr lang="ru-RU" sz="2800" b="1" dirty="0"/>
          </a:p>
        </p:txBody>
      </p:sp>
      <p:pic>
        <p:nvPicPr>
          <p:cNvPr id="3074" name="Picture 2" descr="C:\Users\User\Desktop\коррупция\52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869160"/>
            <a:ext cx="302433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7632847" cy="545872"/>
          </a:xfrm>
        </p:spPr>
        <p:txBody>
          <a:bodyPr>
            <a:normAutofit fontScale="90000"/>
          </a:bodyPr>
          <a:lstStyle/>
          <a:p>
            <a:pPr algn="ctr"/>
            <a:r>
              <a:rPr lang="ru-RU"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Наиболее распространенные виды </a:t>
            </a:r>
            <a:r>
              <a:rPr lang="ru-RU"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взяток В Сфере здравоохранении: </a:t>
            </a:r>
            <a:endParaRPr lang="ru-RU"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539552" y="1484784"/>
            <a:ext cx="8136903" cy="4968552"/>
          </a:xfrm>
        </p:spPr>
        <p:txBody>
          <a:bodyPr>
            <a:normAutofit fontScale="85000" lnSpcReduction="10000"/>
          </a:bodyPr>
          <a:lstStyle/>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получение листка временной нетрудоспособности и разнообразных справок: о негодности к военной службе, о годности к управлению транспортными средствами, о допуске к выполнению тех либо иных работ, о разрешении заниматься тем или иным видом спорта, об освобождении от физкультуры;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качественное проведение операции пациенту (т.е. не «как всем», а с индивидуальным подходом). В этом случае пациенту гарантируется качественный дооперационный и послеоперационный уход, применение лучших медицинских препаратов, шовных и перевязочных материалов.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подтверждение либо сокрытие тех либо иных медицинских фактов (чаще всего - побоев и иных телесных повреждений)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выписку «нужного» рецепта.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искажение истинной причины смерти (это заключение дает врач-патологоанатом). Размеры подобных взяток являются одними из самых крупных в медицине, поскольку во многих случаях имеют непосредственное отношение к совершению преступлений.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досрочную выписку пациента из больницы либо, наоборот, — за продление нахождения пациента в больнице.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выдачу «нужных» справок о психическом состоянии пациента. </a:t>
            </a:r>
          </a:p>
          <a:p>
            <a:r>
              <a:rPr lang="ru-RU" dirty="0"/>
              <a:t> </a:t>
            </a:r>
          </a:p>
          <a:p>
            <a:endParaRPr lang="ru-RU" dirty="0"/>
          </a:p>
        </p:txBody>
      </p:sp>
    </p:spTree>
    <p:extLst>
      <p:ext uri="{BB962C8B-B14F-4D97-AF65-F5344CB8AC3E}">
        <p14:creationId xmlns:p14="http://schemas.microsoft.com/office/powerpoint/2010/main" val="567298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7776864" cy="1008112"/>
          </a:xfrm>
        </p:spPr>
        <p:txBody>
          <a:bodyPr>
            <a:normAutofit fontScale="90000"/>
          </a:bodyPr>
          <a:lstStyle/>
          <a:p>
            <a:pPr algn="ctr"/>
            <a:r>
              <a:rPr lang="ru-RU" sz="31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Формы коррупции в сфере здравоохранения</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395536" y="1556792"/>
            <a:ext cx="8280919" cy="5184576"/>
          </a:xfrm>
        </p:spPr>
        <p:txBody>
          <a:bodyPr>
            <a:normAutofit/>
          </a:bodyPr>
          <a:lstStyle/>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Растрата и расхищение средств, выделенных на здравоохранение, или доходов, полученных за счет платежей со стороны потребителей.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Коррупция в сфере государственных </a:t>
            </a:r>
            <a:r>
              <a:rPr lang="ru-RU" dirty="0" smtClean="0">
                <a:solidFill>
                  <a:schemeClr val="tx1">
                    <a:lumMod val="95000"/>
                    <a:lumOff val="5000"/>
                  </a:schemeClr>
                </a:solidFill>
                <a:latin typeface="Times New Roman" pitchFamily="18" charset="0"/>
                <a:cs typeface="Times New Roman" pitchFamily="18" charset="0"/>
              </a:rPr>
              <a:t>закупок</a:t>
            </a:r>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Коррупция в системе поставок лекарственных препаратов.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Коррупция в учреждениях, предоставляющих медицинские услуги может принимать самые разные формы: вымогательство или согласие на получение незаконного вознаграждения за услуги, официально оказываемые бесплатно; взимание платы за особые привилегии или медицинские услуги; а также вымогательство или согласие на получение взяток </a:t>
            </a:r>
            <a:r>
              <a:rPr lang="ru-RU" dirty="0" smtClean="0">
                <a:solidFill>
                  <a:schemeClr val="tx1">
                    <a:lumMod val="95000"/>
                    <a:lumOff val="5000"/>
                  </a:schemeClr>
                </a:solidFill>
                <a:latin typeface="Times New Roman" pitchFamily="18" charset="0"/>
                <a:cs typeface="Times New Roman" pitchFamily="18" charset="0"/>
              </a:rPr>
              <a:t>за лицензирования</a:t>
            </a:r>
            <a:r>
              <a:rPr lang="ru-RU" dirty="0">
                <a:solidFill>
                  <a:schemeClr val="tx1">
                    <a:lumMod val="95000"/>
                    <a:lumOff val="5000"/>
                  </a:schemeClr>
                </a:solidFill>
                <a:latin typeface="Times New Roman" pitchFamily="18" charset="0"/>
                <a:cs typeface="Times New Roman" pitchFamily="18" charset="0"/>
              </a:rPr>
              <a:t>, аккредитации, или сертификации тех или иных структур. </a:t>
            </a:r>
          </a:p>
          <a:p>
            <a:endParaRPr lang="ru-RU" dirty="0"/>
          </a:p>
        </p:txBody>
      </p:sp>
      <p:sp>
        <p:nvSpPr>
          <p:cNvPr id="7" name="Дата 3"/>
          <p:cNvSpPr txBox="1">
            <a:spLocks/>
          </p:cNvSpPr>
          <p:nvPr/>
        </p:nvSpPr>
        <p:spPr>
          <a:xfrm>
            <a:off x="4860032" y="224492"/>
            <a:ext cx="32709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t>Коррупция в сфере здравоохранения</a:t>
            </a:r>
          </a:p>
          <a:p>
            <a:endParaRPr lang="en-US" dirty="0"/>
          </a:p>
        </p:txBody>
      </p:sp>
    </p:spTree>
    <p:extLst>
      <p:ext uri="{BB962C8B-B14F-4D97-AF65-F5344CB8AC3E}">
        <p14:creationId xmlns:p14="http://schemas.microsoft.com/office/powerpoint/2010/main" val="87384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D45E1689-DB03-8263-3F3C-0D80D1361463}"/>
              </a:ext>
            </a:extLst>
          </p:cNvPr>
          <p:cNvPicPr>
            <a:picLocks noChangeAspect="1"/>
          </p:cNvPicPr>
          <p:nvPr/>
        </p:nvPicPr>
        <p:blipFill rotWithShape="1">
          <a:blip r:embed="rId2"/>
          <a:srcRect l="12988" t="9401" r="29526" b="13600"/>
          <a:stretch/>
        </p:blipFill>
        <p:spPr>
          <a:xfrm>
            <a:off x="323528" y="267547"/>
            <a:ext cx="7837089" cy="5904656"/>
          </a:xfrm>
          <a:prstGeom prst="rect">
            <a:avLst/>
          </a:prstGeom>
        </p:spPr>
      </p:pic>
    </p:spTree>
    <p:extLst>
      <p:ext uri="{BB962C8B-B14F-4D97-AF65-F5344CB8AC3E}">
        <p14:creationId xmlns:p14="http://schemas.microsoft.com/office/powerpoint/2010/main" val="837684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3" y="908720"/>
            <a:ext cx="3744415" cy="6192688"/>
          </a:xfrm>
        </p:spPr>
        <p:txBody>
          <a:bodyPr>
            <a:normAutofit fontScale="40000" lnSpcReduction="20000"/>
          </a:bodyPr>
          <a:lstStyle/>
          <a:p>
            <a:pPr algn="ctr"/>
            <a:r>
              <a:rPr lang="ru-RU" sz="4500" dirty="0">
                <a:solidFill>
                  <a:schemeClr val="tx1">
                    <a:lumMod val="95000"/>
                    <a:lumOff val="5000"/>
                  </a:schemeClr>
                </a:solidFill>
                <a:latin typeface="Times New Roman" pitchFamily="18" charset="0"/>
                <a:cs typeface="Times New Roman" pitchFamily="18" charset="0"/>
              </a:rPr>
              <a:t>Коррупция способствует развитию высоко прибыльного рынка торговли поддельными медицинскими препаратами. Нелегальные платежи на каждом шагу обеспечивают беспрепятственность доставки подделок от места их производства до ничего не подозревающего потребителя. Учитывая тот факт, что расходы на приобретение лекарственных препаратов составляют чуть ли не самую значительную часть семейного бюджета в развивающихся странах, - предположительно до 50-90 процентов от стоимости всех медицинских услуг, получаемых за наличный расчёт, - коррупция в фармацевтической индустрии оказывает прямое и болезненное влияние на жизнь людей, борющихся за выживание. </a:t>
            </a:r>
          </a:p>
          <a:p>
            <a:pPr algn="ctr"/>
            <a:r>
              <a:rPr lang="ru-RU" sz="4200" dirty="0">
                <a:solidFill>
                  <a:schemeClr val="tx1">
                    <a:lumMod val="95000"/>
                    <a:lumOff val="5000"/>
                  </a:schemeClr>
                </a:solidFill>
                <a:latin typeface="Times New Roman" pitchFamily="18" charset="0"/>
                <a:cs typeface="Times New Roman" pitchFamily="18" charset="0"/>
              </a:rPr>
              <a:t> </a:t>
            </a:r>
          </a:p>
          <a:p>
            <a:pPr algn="ctr"/>
            <a:r>
              <a:rPr lang="ru-RU" sz="4200" dirty="0">
                <a:solidFill>
                  <a:schemeClr val="tx1">
                    <a:lumMod val="95000"/>
                    <a:lumOff val="5000"/>
                  </a:schemeClr>
                </a:solidFill>
                <a:latin typeface="Times New Roman" pitchFamily="18" charset="0"/>
                <a:cs typeface="Times New Roman" pitchFamily="18" charset="0"/>
              </a:rPr>
              <a:t> </a:t>
            </a:r>
          </a:p>
          <a:p>
            <a:pPr algn="ctr"/>
            <a:endParaRPr lang="ru-RU" dirty="0">
              <a:latin typeface="Times New Roman" pitchFamily="18" charset="0"/>
              <a:cs typeface="Times New Roman" pitchFamily="18" charset="0"/>
            </a:endParaRPr>
          </a:p>
        </p:txBody>
      </p:sp>
      <p:sp>
        <p:nvSpPr>
          <p:cNvPr id="4" name="Дата 3"/>
          <p:cNvSpPr>
            <a:spLocks noGrp="1"/>
          </p:cNvSpPr>
          <p:nvPr>
            <p:ph type="dt" sz="half" idx="10"/>
          </p:nvPr>
        </p:nvSpPr>
        <p:spPr>
          <a:xfrm>
            <a:off x="4788024" y="224492"/>
            <a:ext cx="3342964" cy="365125"/>
          </a:xfrm>
        </p:spPr>
        <p:txBody>
          <a:bodyPr/>
          <a:lstStyle/>
          <a:p>
            <a:r>
              <a:rPr lang="ru-RU" b="1" dirty="0"/>
              <a:t>Коррупция в сфере здравоохранения</a:t>
            </a:r>
            <a:endParaRPr lang="en-US" b="1" dirty="0"/>
          </a:p>
          <a:p>
            <a:endParaRPr lang="en-US" dirty="0"/>
          </a:p>
        </p:txBody>
      </p:sp>
      <p:pic>
        <p:nvPicPr>
          <p:cNvPr id="6146" name="Picture 2" descr="C:\Users\User\Desktop\коррупция\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коррупция\1313579497_med_av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46144"/>
            <a:ext cx="3810000" cy="268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67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1206</TotalTime>
  <Words>1129</Words>
  <Application>Microsoft Office PowerPoint</Application>
  <PresentationFormat>Экран (4:3)</PresentationFormat>
  <Paragraphs>91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Сектор</vt:lpstr>
      <vt:lpstr>коррупция в сфере здравоохранения и меры по предотвращению</vt:lpstr>
      <vt:lpstr>Презентация PowerPoint</vt:lpstr>
      <vt:lpstr>Презентация PowerPoint</vt:lpstr>
      <vt:lpstr>Презентация PowerPoint</vt:lpstr>
      <vt:lpstr>    </vt:lpstr>
      <vt:lpstr>Наиболее распространенные виды взяток В Сфере здравоохранении: </vt:lpstr>
      <vt:lpstr>Формы коррупции в сфере здравоохранения </vt:lpstr>
      <vt:lpstr>Презентация PowerPoint</vt:lpstr>
      <vt:lpstr>Презентация PowerPoint</vt:lpstr>
      <vt:lpstr>Проблематика причин коррупции в здравоохранении </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сфере здравоохранения</dc:title>
  <dc:creator>www.MRMARKER.ru</dc:creator>
  <cp:lastModifiedBy>User</cp:lastModifiedBy>
  <cp:revision>60</cp:revision>
  <dcterms:created xsi:type="dcterms:W3CDTF">2012-10-14T16:27:07Z</dcterms:created>
  <dcterms:modified xsi:type="dcterms:W3CDTF">2023-07-04T11:04:27Z</dcterms:modified>
</cp:coreProperties>
</file>