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81" r:id="rId3"/>
    <p:sldId id="305" r:id="rId4"/>
    <p:sldId id="289" r:id="rId5"/>
    <p:sldId id="278" r:id="rId6"/>
    <p:sldId id="257" r:id="rId7"/>
    <p:sldId id="261" r:id="rId8"/>
    <p:sldId id="271" r:id="rId9"/>
    <p:sldId id="272" r:id="rId10"/>
    <p:sldId id="335" r:id="rId11"/>
    <p:sldId id="280" r:id="rId12"/>
    <p:sldId id="259" r:id="rId13"/>
    <p:sldId id="337" r:id="rId14"/>
    <p:sldId id="329" r:id="rId15"/>
    <p:sldId id="331" r:id="rId16"/>
    <p:sldId id="338" r:id="rId17"/>
    <p:sldId id="340" r:id="rId18"/>
    <p:sldId id="341" r:id="rId19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8181"/>
    <a:srgbClr val="FF9F9F"/>
    <a:srgbClr val="FF5353"/>
    <a:srgbClr val="FFC1C1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6" autoAdjust="0"/>
    <p:restoredTop sz="94676" autoAdjust="0"/>
  </p:normalViewPr>
  <p:slideViewPr>
    <p:cSldViewPr snapToGrid="0">
      <p:cViewPr varScale="1">
        <p:scale>
          <a:sx n="113" d="100"/>
          <a:sy n="113" d="100"/>
        </p:scale>
        <p:origin x="80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7565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698" y="0"/>
            <a:ext cx="2947565" cy="495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350D-22B6-41B6-B053-B242C94AAB1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137"/>
            <a:ext cx="2947565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698" y="9377137"/>
            <a:ext cx="2947565" cy="4955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5D3AC-83CA-4A7F-9ACC-254BB7F78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6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7036" cy="495348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5" y="1"/>
            <a:ext cx="2947036" cy="495348"/>
          </a:xfrm>
          <a:prstGeom prst="rect">
            <a:avLst/>
          </a:prstGeom>
        </p:spPr>
        <p:txBody>
          <a:bodyPr vert="horz" lIns="91260" tIns="45632" rIns="91260" bIns="45632" rtlCol="0"/>
          <a:lstStyle>
            <a:lvl1pPr algn="r">
              <a:defRPr sz="1200"/>
            </a:lvl1pPr>
          </a:lstStyle>
          <a:p>
            <a:fld id="{D7A1804C-BFA3-4B5A-B001-C66479693FF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1900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0" tIns="45632" rIns="91260" bIns="456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7" y="4751224"/>
            <a:ext cx="5440680" cy="3887360"/>
          </a:xfrm>
          <a:prstGeom prst="rect">
            <a:avLst/>
          </a:prstGeom>
        </p:spPr>
        <p:txBody>
          <a:bodyPr vert="horz" lIns="91260" tIns="45632" rIns="91260" bIns="456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319"/>
            <a:ext cx="2947036" cy="495346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5" y="9377319"/>
            <a:ext cx="2947036" cy="495346"/>
          </a:xfrm>
          <a:prstGeom prst="rect">
            <a:avLst/>
          </a:prstGeom>
        </p:spPr>
        <p:txBody>
          <a:bodyPr vert="horz" lIns="91260" tIns="45632" rIns="91260" bIns="45632" rtlCol="0" anchor="b"/>
          <a:lstStyle>
            <a:lvl1pPr algn="r">
              <a:defRPr sz="1200"/>
            </a:lvl1pPr>
          </a:lstStyle>
          <a:p>
            <a:fld id="{E237DC0D-C4E5-4FE7-A055-3A225CF6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9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7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5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64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125" y="739775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0078D-0CEB-446B-8B9D-964461C1E19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9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71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1231900"/>
            <a:ext cx="5926137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17BBB-0B60-4AE3-99DA-FC0341B1141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29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6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8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F5DD-97E6-4C60-9669-66DA50A7BB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1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7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4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1900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4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8" indent="0" algn="ctr">
              <a:buNone/>
              <a:defRPr sz="2000"/>
            </a:lvl2pPr>
            <a:lvl3pPr marL="914435" indent="0" algn="ctr">
              <a:buNone/>
              <a:defRPr sz="1800"/>
            </a:lvl3pPr>
            <a:lvl4pPr marL="1371653" indent="0" algn="ctr">
              <a:buNone/>
              <a:defRPr sz="1600"/>
            </a:lvl4pPr>
            <a:lvl5pPr marL="1828871" indent="0" algn="ctr">
              <a:buNone/>
              <a:defRPr sz="1600"/>
            </a:lvl5pPr>
            <a:lvl6pPr marL="2286087" indent="0" algn="ctr">
              <a:buNone/>
              <a:defRPr sz="1600"/>
            </a:lvl6pPr>
            <a:lvl7pPr marL="2743305" indent="0" algn="ctr">
              <a:buNone/>
              <a:defRPr sz="1600"/>
            </a:lvl7pPr>
            <a:lvl8pPr marL="3200523" indent="0" algn="ctr">
              <a:buNone/>
              <a:defRPr sz="1600"/>
            </a:lvl8pPr>
            <a:lvl9pPr marL="365774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F9F4-222C-4E1E-9902-89DAFC12EDCB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E681-2261-40E7-B3C9-D4796B5F3B4B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96F6-CEEE-4F24-B9E2-3510F642ADEB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7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8607-9F24-4920-BC77-6D88C2C38E2C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4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C4CC-D44C-4D54-A10F-A6EBD28FCE02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7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5D38-63CD-4831-88E7-0B6ECA2795EF}" type="datetime1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1" indent="0">
              <a:buNone/>
              <a:defRPr sz="1600" b="1"/>
            </a:lvl5pPr>
            <a:lvl6pPr marL="2286087" indent="0">
              <a:buNone/>
              <a:defRPr sz="1600" b="1"/>
            </a:lvl6pPr>
            <a:lvl7pPr marL="2743305" indent="0">
              <a:buNone/>
              <a:defRPr sz="1600" b="1"/>
            </a:lvl7pPr>
            <a:lvl8pPr marL="3200523" indent="0">
              <a:buNone/>
              <a:defRPr sz="1600" b="1"/>
            </a:lvl8pPr>
            <a:lvl9pPr marL="36577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0" b="1"/>
            </a:lvl3pPr>
            <a:lvl4pPr marL="1371653" indent="0">
              <a:buNone/>
              <a:defRPr sz="1600" b="1"/>
            </a:lvl4pPr>
            <a:lvl5pPr marL="1828871" indent="0">
              <a:buNone/>
              <a:defRPr sz="1600" b="1"/>
            </a:lvl5pPr>
            <a:lvl6pPr marL="2286087" indent="0">
              <a:buNone/>
              <a:defRPr sz="1600" b="1"/>
            </a:lvl6pPr>
            <a:lvl7pPr marL="2743305" indent="0">
              <a:buNone/>
              <a:defRPr sz="1600" b="1"/>
            </a:lvl7pPr>
            <a:lvl8pPr marL="3200523" indent="0">
              <a:buNone/>
              <a:defRPr sz="1600" b="1"/>
            </a:lvl8pPr>
            <a:lvl9pPr marL="36577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BAE-5138-4F97-BFE2-CC71F74A7221}" type="datetime1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7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CC82-96BB-49D3-A14A-B5902BD0C7D9}" type="datetime1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3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006F-2A48-4A07-BE67-E9263FCAEAD2}" type="datetime1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8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5" indent="0">
              <a:buNone/>
              <a:defRPr sz="1200"/>
            </a:lvl3pPr>
            <a:lvl4pPr marL="1371653" indent="0">
              <a:buNone/>
              <a:defRPr sz="1000"/>
            </a:lvl4pPr>
            <a:lvl5pPr marL="1828871" indent="0">
              <a:buNone/>
              <a:defRPr sz="1000"/>
            </a:lvl5pPr>
            <a:lvl6pPr marL="2286087" indent="0">
              <a:buNone/>
              <a:defRPr sz="1000"/>
            </a:lvl6pPr>
            <a:lvl7pPr marL="2743305" indent="0">
              <a:buNone/>
              <a:defRPr sz="1000"/>
            </a:lvl7pPr>
            <a:lvl8pPr marL="3200523" indent="0">
              <a:buNone/>
              <a:defRPr sz="1000"/>
            </a:lvl8pPr>
            <a:lvl9pPr marL="36577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2B2F-4898-47F1-91CE-2179F71C5C5A}" type="datetime1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4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5" indent="0">
              <a:buNone/>
              <a:defRPr sz="2400"/>
            </a:lvl3pPr>
            <a:lvl4pPr marL="1371653" indent="0">
              <a:buNone/>
              <a:defRPr sz="2000"/>
            </a:lvl4pPr>
            <a:lvl5pPr marL="1828871" indent="0">
              <a:buNone/>
              <a:defRPr sz="2000"/>
            </a:lvl5pPr>
            <a:lvl6pPr marL="2286087" indent="0">
              <a:buNone/>
              <a:defRPr sz="2000"/>
            </a:lvl6pPr>
            <a:lvl7pPr marL="2743305" indent="0">
              <a:buNone/>
              <a:defRPr sz="2000"/>
            </a:lvl7pPr>
            <a:lvl8pPr marL="3200523" indent="0">
              <a:buNone/>
              <a:defRPr sz="2000"/>
            </a:lvl8pPr>
            <a:lvl9pPr marL="365774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0"/>
            </a:lvl2pPr>
            <a:lvl3pPr marL="914435" indent="0">
              <a:buNone/>
              <a:defRPr sz="1200"/>
            </a:lvl3pPr>
            <a:lvl4pPr marL="1371653" indent="0">
              <a:buNone/>
              <a:defRPr sz="1000"/>
            </a:lvl4pPr>
            <a:lvl5pPr marL="1828871" indent="0">
              <a:buNone/>
              <a:defRPr sz="1000"/>
            </a:lvl5pPr>
            <a:lvl6pPr marL="2286087" indent="0">
              <a:buNone/>
              <a:defRPr sz="1000"/>
            </a:lvl6pPr>
            <a:lvl7pPr marL="2743305" indent="0">
              <a:buNone/>
              <a:defRPr sz="1000"/>
            </a:lvl7pPr>
            <a:lvl8pPr marL="3200523" indent="0">
              <a:buNone/>
              <a:defRPr sz="1000"/>
            </a:lvl8pPr>
            <a:lvl9pPr marL="365774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1353-5646-4DAA-AD8B-CE9CAD7A58BE}" type="datetime1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7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FC74-2EE2-4D27-8BEF-E3C4691849C0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0278-06B0-4A13-912F-5B99F7222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2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4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2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1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7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5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3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0" algn="l" defTabSz="914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et_812_1\Desktop\0123\18761-6-akmolinskaya_oblast_ot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23" y="0"/>
            <a:ext cx="2888857" cy="16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6936" r="1951" b="18548"/>
          <a:stretch/>
        </p:blipFill>
        <p:spPr>
          <a:xfrm>
            <a:off x="7314158" y="4898576"/>
            <a:ext cx="4864101" cy="19550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Заголовок 2"/>
          <p:cNvSpPr>
            <a:spLocks noGrp="1"/>
          </p:cNvSpPr>
          <p:nvPr>
            <p:ph type="ctrTitle"/>
          </p:nvPr>
        </p:nvSpPr>
        <p:spPr>
          <a:xfrm>
            <a:off x="6307407" y="2541054"/>
            <a:ext cx="5749617" cy="2095909"/>
          </a:xfrm>
        </p:spPr>
        <p:txBody>
          <a:bodyPr anchor="t">
            <a:noAutofit/>
          </a:bodyPr>
          <a:lstStyle/>
          <a:p>
            <a:pPr algn="just"/>
            <a:r>
              <a:rPr lang="ru-RU" altLang="ru-RU" sz="2000" i="1" dirty="0">
                <a:cs typeface="Arial" panose="020B0604020202020204" pitchFamily="34" charset="0"/>
              </a:rPr>
              <a:t>Усиление финансовой устойчивости системы здравоохранения на основе принципа </a:t>
            </a:r>
            <a:r>
              <a:rPr lang="ru-RU" altLang="ru-RU" sz="2000" b="1" i="1" dirty="0">
                <a:cs typeface="Arial" panose="020B0604020202020204" pitchFamily="34" charset="0"/>
              </a:rPr>
              <a:t>СОЛИДАРНОЙ ОТВЕТСТВЕННОСТИ</a:t>
            </a:r>
            <a:r>
              <a:rPr lang="ru-RU" altLang="ru-RU" sz="2000" i="1" dirty="0">
                <a:cs typeface="Arial" panose="020B0604020202020204" pitchFamily="34" charset="0"/>
              </a:rPr>
              <a:t> государства, работодателей и граждан.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799" y="1663791"/>
            <a:ext cx="6603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Шаг 80.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ВНЕДРЕНИЕ ОБЯЗАТЕЛЬНОГО СОЦИАЛЬНОГО МЕДИЦИНСКОГО СТРАХОВАНИЯ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028" name="Picture 4" descr="C:\Users\inet_812_1\Desktop\0123\01 (1)-9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4"/>
          <a:stretch/>
        </p:blipFill>
        <p:spPr bwMode="auto">
          <a:xfrm>
            <a:off x="408179" y="1471188"/>
            <a:ext cx="5107718" cy="387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" y="6559730"/>
            <a:ext cx="12183035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6" y="6394263"/>
            <a:ext cx="712205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24842" y="597201"/>
            <a:ext cx="8367159" cy="75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</a:pPr>
            <a:r>
              <a:rPr lang="ru-RU" sz="1604" b="1" u="sng" dirty="0">
                <a:latin typeface="Arial Narrow" panose="020B0606020202030204" pitchFamily="34" charset="0"/>
              </a:rPr>
              <a:t>РАСХОДЫ ФСМС: </a:t>
            </a:r>
            <a:r>
              <a:rPr lang="ru-RU" sz="1604" dirty="0">
                <a:latin typeface="Arial Narrow" panose="020B0606020202030204" pitchFamily="34" charset="0"/>
              </a:rPr>
              <a:t>МЕДОБЕСПЕЧЕНИЕ ВОЕННОСЛУЖАЩИХ, СОТРУДНИКОВ СПЕЦИАЛЬНЫХ И ПРАВООХРАНИТЕЛЬНЫХ ОРГАНОВ, ПЕНСИОНЕРОВ ЭТИХ ОРГАНОВ, ОТДЕЛЬНЫХ КАТЕГОРИЙ ГОСУДАРСТВЕННЫХ СЛУЖАЩИХ, ЧЛЕНОВ ИХ СЕМЕЙ.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38405" y="726818"/>
            <a:ext cx="0" cy="554400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98038" y="1365480"/>
            <a:ext cx="1100196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8" y="1564030"/>
            <a:ext cx="2406813" cy="1310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13248" y="2937849"/>
            <a:ext cx="3453407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13" indent="-342913"/>
            <a:r>
              <a:rPr lang="ru-RU" sz="1400" b="1" dirty="0">
                <a:latin typeface="Arial Narrow" panose="020B0606020202030204" pitchFamily="34" charset="0"/>
              </a:rPr>
              <a:t>1) Бюджетный кодекс РК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2) Кодекс РК «О здоровье народа и системе здравоохранения»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3) Закон РК «Об обороне и Вооруженных Силах Республики Казахстан»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4) Закон РК Закон «О правоохранительной службе»;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5)  Закон РК «О специальных государственных органах»;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6) Закон РК «О воинской службе и статусе военнослужащих»;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7) Закон РК «О государственном имуществе»</a:t>
            </a:r>
          </a:p>
          <a:p>
            <a:pPr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8) Закон РК «Об обязательном социальном медицинском страховании»</a:t>
            </a:r>
          </a:p>
          <a:p>
            <a:pPr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9) Закон РК «О занятости населения»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2348" y="1478656"/>
            <a:ext cx="7993872" cy="64685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/>
              <a:t>ЦЕЛЬ</a:t>
            </a:r>
            <a:r>
              <a:rPr lang="ru-RU" sz="1600" b="1" dirty="0"/>
              <a:t> – УПОРЯДОЧЕНИЕ МЕХАНИЗМОВ ОКАЗАНИЯ МЕДИЦИНСКОЙ ПОМОЩИ И ОПЛАТЫ УСЛУГ, ИСКЛЮЧЕНИЕ ДВОЙНОГО ФИНАНСИРОВАНИЯ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4617" y="2248103"/>
            <a:ext cx="7245177" cy="4023567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4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400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400" dirty="0"/>
              <a:t>ОПРЕДЕЛЕНИЯ ПОРЯДКА ОКАЗАНИЯ МЕДИЦИНСКОЙ </a:t>
            </a:r>
            <a:r>
              <a:rPr lang="ru-RU" sz="1400" dirty="0" smtClean="0"/>
              <a:t>ПОМОЩИ </a:t>
            </a:r>
            <a:r>
              <a:rPr lang="ru-RU" sz="1200" dirty="0" smtClean="0"/>
              <a:t>(военнослужащим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сотрудникам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правоохранительных и специальных государственных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органов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военно-медицинских учреждениях (организациях, подразделениях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), в случае их отсутствия или отсутствия специалистов и/ или оборудования – в гражданских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медорганизациях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членам семей и пенсионерам –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предоставляется право выбора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в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военно-медицинских учреждениях (организациях, подразделениях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или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</a:rPr>
              <a:t>в гражданских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медорганизациях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200" dirty="0"/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400" dirty="0"/>
              <a:t>ОПРЕДЕЛЕНИЯ ПОРЯДКА ВОЗМЕЩЕНИЯ ЗАТРАТ ФСМС </a:t>
            </a:r>
            <a:r>
              <a:rPr lang="ru-RU" sz="1400" dirty="0" smtClean="0"/>
              <a:t>И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ИСТОЧНИКОВ ФИНАНСИРОВАНИЯ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(в рамках ГОБМП и ОСМС – оплата услуг осуществляется ФСМС; ФСМС возмещение затрат производится за военнослужащих и сотрудников правоохранительных и специальных государственных органов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республиканского бюджета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за членов семей, получателей пенсионных выплат–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активов ФСМС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за отдельные категории государственных служащих – </a:t>
            </a:r>
            <a:r>
              <a:rPr lang="ru-RU" sz="1200" i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 счет активов ФСМС и республиканского бюджета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400" dirty="0"/>
              <a:t>ВНЕДРЕНИЯ УПРОЩЕННОГО ПОРЯДКА  РЕГИСТРАЦИИ ЧЛЕНОВ СЕМЕЙ В ЦЕЛЯХ УПЛАТЫ ВЗНОСОВ ЗА НИХ ГОСУДАРСТВОМ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2" y="6559730"/>
            <a:ext cx="12183035" cy="28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9260" y="6394263"/>
            <a:ext cx="802740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473" y="658909"/>
            <a:ext cx="85414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u="sng" dirty="0">
                <a:latin typeface="Arial Narrow" panose="020B0606020202030204" pitchFamily="34" charset="0"/>
              </a:rPr>
              <a:t>ОРГАНИЗАЦИЯ РАБОТЫ ФСМС</a:t>
            </a:r>
            <a:r>
              <a:rPr lang="ru-RU" dirty="0">
                <a:latin typeface="Arial Narrow" panose="020B0606020202030204" pitchFamily="34" charset="0"/>
              </a:rPr>
              <a:t> (единый плательщик ГОБМП и ОСМС, другие вопросы)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718910"/>
            <a:ext cx="0" cy="554400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1838" y="1009721"/>
            <a:ext cx="1100196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31490" y="2751162"/>
            <a:ext cx="2731616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/>
              <a:t>1) Кодекс РК «О здоровье народа и системе здравоохранения»</a:t>
            </a:r>
          </a:p>
          <a:p>
            <a:pPr algn="just"/>
            <a:r>
              <a:rPr lang="ru-RU" sz="1200" b="1" dirty="0"/>
              <a:t>2) </a:t>
            </a:r>
            <a:r>
              <a:rPr lang="x-none" sz="1200" b="1" dirty="0">
                <a:cs typeface="Times New Roman" pitchFamily="18" charset="0"/>
              </a:rPr>
              <a:t>Бюджетный кодекс РК;</a:t>
            </a:r>
            <a:endParaRPr lang="ru-RU" sz="1200" b="1" dirty="0"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3</a:t>
            </a:r>
            <a:r>
              <a:rPr lang="x-none" sz="1200" b="1" dirty="0">
                <a:cs typeface="Times New Roman" pitchFamily="18" charset="0"/>
              </a:rPr>
              <a:t>) Кодекс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x-none" sz="1200" b="1" dirty="0">
                <a:cs typeface="Times New Roman" pitchFamily="18" charset="0"/>
              </a:rPr>
              <a:t>«О налогах и других обязательных платежах в бюджет (Налоговый кодекс)»;</a:t>
            </a:r>
            <a:endParaRPr lang="ru-RU" sz="1200" b="1" dirty="0"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/>
              <a:t>4) Закон РК «Об обязательном социальном медицинском страховании»</a:t>
            </a:r>
          </a:p>
          <a:p>
            <a:pPr>
              <a:defRPr/>
            </a:pPr>
            <a:r>
              <a:rPr lang="ru-RU" sz="1200" b="1" dirty="0"/>
              <a:t>5) Закон РК  «О внесении изменений и дополнений в некоторые законодательные акты по вопросам обязательного социального медицинского страхования»</a:t>
            </a:r>
          </a:p>
          <a:p>
            <a:pPr>
              <a:defRPr/>
            </a:pPr>
            <a:r>
              <a:rPr lang="ru-RU" sz="1200" b="1" dirty="0"/>
              <a:t>6) 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банках и банковской деятельности в Республике Казахстан»</a:t>
            </a:r>
          </a:p>
          <a:p>
            <a:pPr>
              <a:defRPr/>
            </a:pPr>
            <a:r>
              <a:rPr lang="ru-RU" sz="1200" b="1" dirty="0"/>
              <a:t>7) Закон </a:t>
            </a:r>
            <a:r>
              <a:rPr lang="ru-RU" sz="1200" b="1" dirty="0">
                <a:cs typeface="Times New Roman" pitchFamily="18" charset="0"/>
              </a:rPr>
              <a:t>РК </a:t>
            </a:r>
            <a:r>
              <a:rPr lang="ru-RU" sz="1200" b="1" dirty="0"/>
              <a:t>«О платежах и платежных системах».</a:t>
            </a:r>
          </a:p>
          <a:p>
            <a:pPr>
              <a:defRPr/>
            </a:pPr>
            <a:endParaRPr lang="ru-RU" sz="1400" b="1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6" y="1246908"/>
            <a:ext cx="2257780" cy="1426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46785" y="1087992"/>
            <a:ext cx="8777015" cy="876017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0" b="1" u="sng" dirty="0"/>
              <a:t>ЦЕЛЬ</a:t>
            </a:r>
            <a:r>
              <a:rPr lang="ru-RU" sz="1600" b="1" dirty="0"/>
              <a:t> – ЭФФЕКТИВНОЕ ИСПОЛЬЗОВАНИЕ РЕСУРСОВ ЗДРАВООХРАНЕНИЯ, ЕДИНЫЕ ПОДХОДЫ ПО ТАРИФООБРАЗОВАНИЮ, ОПЛАТЕ УСЛУГ, УСИЛЕНИЕ ФИНАНСОВОЙ УСТОЙЧИВОСТИ СИСТЕМЫ ЗДРАВООХРАНЕНИЯ</a:t>
            </a:r>
            <a:endParaRPr lang="ru-RU" sz="1604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1122" y="2167481"/>
            <a:ext cx="7993872" cy="340165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</a:pP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0" dirty="0"/>
              <a:t>ОПРЕДЕЛЕНИЯ 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ФСМС - </a:t>
            </a:r>
            <a:r>
              <a:rPr lang="ru-RU" sz="1600" b="1" u="sng" dirty="0">
                <a:latin typeface="Arial Narrow" panose="020B0606020202030204" pitchFamily="34" charset="0"/>
              </a:rPr>
              <a:t>ЕДИНЫМ ПЛАТЕЛЬЩИКОМ </a:t>
            </a:r>
            <a:r>
              <a:rPr lang="ru-RU" sz="1600" u="sng" dirty="0">
                <a:latin typeface="Arial Narrow" panose="020B0606020202030204" pitchFamily="34" charset="0"/>
              </a:rPr>
              <a:t>ГОБМП И ОСМС</a:t>
            </a:r>
            <a:r>
              <a:rPr lang="ru-RU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с 1 января 2018 года</a:t>
            </a: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0" dirty="0"/>
              <a:t>ОПРЕДЕЛЕНИЯ </a:t>
            </a:r>
            <a:r>
              <a:rPr lang="kk-KZ" sz="16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ФОРМ И ИСТОЧНИКА ФИНАНСИРОВАНИЯ ФСМС </a:t>
            </a:r>
            <a:r>
              <a:rPr lang="kk-KZ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 рамках ГОБМП и прочим услугам </a:t>
            </a:r>
            <a:r>
              <a:rPr lang="kk-KZ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(трансфеты ФСМС: на ГОБМП, на оплату расходов за медицинское обслуживание воспитанников интернатных организаций, источник - республиканский бюджет)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Tx/>
              <a:buChar char="►"/>
              <a:defRPr/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УСИЛЕНИЕ ФИНАНСОВОЙ УСТОЙЧИВОСТИ ФСМС И ОБЕСПЕЧЕНИЕ СОХРАННОСТИ АКТИВОВ 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(размещение р/счета ФСМС в НБ РК, утверждение Правительством РК правил использования резервов, активы ФСМС не могут быть изъяты, на них не может быть наложен арест)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</p:spTree>
    <p:extLst>
      <p:ext uri="{BB962C8B-B14F-4D97-AF65-F5344CB8AC3E}">
        <p14:creationId xmlns:p14="http://schemas.microsoft.com/office/powerpoint/2010/main" val="35673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5" y="1448585"/>
            <a:ext cx="2741132" cy="1825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6177" y="621871"/>
            <a:ext cx="89782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u="sng" dirty="0">
                <a:latin typeface="Arial Narrow" panose="020B0606020202030204" pitchFamily="34" charset="0"/>
              </a:rPr>
              <a:t>ЛЕКАРСТВЕННОЕ ОБЕСПЕЧЕНИЕ </a:t>
            </a:r>
            <a:r>
              <a:rPr lang="ru-RU" dirty="0"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71363" y="991813"/>
            <a:ext cx="11653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146787" y="1062121"/>
            <a:ext cx="8777015" cy="75600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ЦЕЛЬ </a:t>
            </a:r>
            <a:r>
              <a:rPr lang="ru-RU" sz="1604" b="1" dirty="0">
                <a:solidFill>
                  <a:schemeClr val="tx1"/>
                </a:solidFill>
                <a:latin typeface="Arial Narrow" panose="020B0606020202030204" pitchFamily="34" charset="0"/>
              </a:rPr>
              <a:t>– ОБЕСПЕЧЕНИЕ ЕДИНЫХ ЭФФЕКТИВНЫХ ПОДХОДОВ ПО ЗАКУПУ И ОПЛАТЕ, ОБЕСПЕЧЕНИЕ КАЧЕСТВЕННЫМИ ЛЕКАРСТВЕННЫМИ СРЕДСТВАМИ И МЕДИЦИНСКИМИ ИЗДЕЛИЯМИ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75246" y="1888428"/>
            <a:ext cx="7942794" cy="439059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0440" rIns="30440" bIns="30441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defRPr/>
            </a:pPr>
            <a:r>
              <a:rPr lang="ru-RU" sz="1604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В ЗАКОНОДАТЕЛЬНЫЕ АКТЫ ВНЕСЕНЫ ПОПРАВКИ В ЧАСТИ: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defRPr/>
            </a:pP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ОПРЕДЕЛЕНИЕ КОМПЕТЕНЦИЙ ПО ЗАКУПУ И ОПЛАТЕ РАСХОДОВ НА ПРИОБРЕТЕНИЕ ЛЕКАРСТВЕННЫХ СРЕДСТВ, ФАРМАЦЕВТИЧЕСКИХ УСЛУГ с 1 января 2018 года :</a:t>
            </a:r>
          </a:p>
          <a:p>
            <a:pPr marL="285761" lvl="1" indent="-285761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-"/>
              <a:defRPr/>
            </a:pPr>
            <a:r>
              <a:rPr lang="ru-RU" sz="1400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местные исполнительные органы 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– закуп и оплата вакцин, ЛС – по решению местных представительных органов</a:t>
            </a:r>
          </a:p>
          <a:p>
            <a:pPr marL="285761" lvl="1" indent="-285761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-"/>
              <a:defRPr/>
            </a:pPr>
            <a:r>
              <a:rPr lang="ru-RU" sz="1400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ФСМС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</a:rPr>
              <a:t> – закуп и оплата фармацевтических услуг в рамках ГОБМП и ОСМС </a:t>
            </a: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ОПРЕДЕЛЕНИЯ </a:t>
            </a:r>
            <a:r>
              <a:rPr lang="ru-RU" sz="1604" i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«ТОО СК – Фармация» -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ЕДИНЫМ ПОСТАВЩИКОМ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фармацевтических услуг для ФСМС </a:t>
            </a: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ВНЕДРЕНИЕ ЭТИЧЕСКИХ НОРМ ПРОДВИЖЕНИЯ ЛЕКАРСТВЕННЫХ СРЕДСТВ</a:t>
            </a:r>
          </a:p>
          <a:p>
            <a:pPr marL="262294" lvl="1" indent="-262294" defTabSz="490889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  <a:defRPr/>
            </a:pPr>
            <a:r>
              <a:rPr lang="ru-RU" sz="1600" dirty="0"/>
              <a:t>ГАРМОНИЗАЦИИ ТРЕБОВАНИЙ ДОГОВОРА О ЕАЭС В СФЕРЕ ОБРАЩЕНИЯ МЕДИЦИНСКИХ ИЗДЕЛИЙ </a:t>
            </a:r>
            <a:r>
              <a:rPr lang="ru-RU" sz="1600" i="1" dirty="0"/>
              <a:t>(изделий медицинского назначения и медицинской техники)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" y="6568695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372" y="6385298"/>
            <a:ext cx="1062629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12</a:t>
            </a:fld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5178" y="3352147"/>
            <a:ext cx="27316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1) Кодекс РК «О здоровье народа и системе здравоохранения»</a:t>
            </a:r>
          </a:p>
          <a:p>
            <a:endParaRPr lang="ru-RU" sz="1400" b="1" dirty="0"/>
          </a:p>
          <a:p>
            <a:pPr>
              <a:defRPr/>
            </a:pPr>
            <a:r>
              <a:rPr lang="ru-RU" sz="1400" b="1" dirty="0"/>
              <a:t>2) Закон РК «Об обязательном социальном медицинском страховании»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7495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5"/>
          <p:cNvSpPr txBox="1">
            <a:spLocks/>
          </p:cNvSpPr>
          <p:nvPr/>
        </p:nvSpPr>
        <p:spPr bwMode="auto">
          <a:xfrm>
            <a:off x="2893420" y="557889"/>
            <a:ext cx="8961673" cy="61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100"/>
              </a:lnSpc>
              <a:defRPr/>
            </a:pPr>
            <a:r>
              <a:rPr lang="ru-RU" sz="1800" u="sng" dirty="0">
                <a:latin typeface="Arial Narrow" panose="020B0606020202030204" pitchFamily="34" charset="0"/>
                <a:ea typeface="+mn-ea"/>
                <a:cs typeface="+mn-cs"/>
              </a:rPr>
              <a:t>РАСПРЕДЕЛЕНИЕ КОМПЕТЕНЦИЙ В РАМКАХ АМБУЛАТОРНОГО ЛЕКАРСТВЕННОГО ОБЕСПЕЧЕНИЯ С 2018 ГОДА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2139" y="2669748"/>
            <a:ext cx="2557912" cy="364965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t" anchorCtr="0">
            <a:noAutofit/>
          </a:bodyPr>
          <a:lstStyle/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ФСМС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– Администратор всех средств на АЛО (активы ФСМС, республиканский бюджет);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Медицинские организации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– Поставщики медицинских услуг в рамках ГОБМП и ОСМС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Аптечные  организации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– Поставщики фармацевтических услуг в рамках ГОБМП и ОСМС;</a:t>
            </a:r>
            <a:endParaRPr lang="ru-RU" sz="1400" i="1" dirty="0">
              <a:solidFill>
                <a:schemeClr val="tx1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</a:rPr>
              <a:t>ЕД</a:t>
            </a:r>
            <a:r>
              <a:rPr lang="ru-RU" sz="1400" dirty="0">
                <a:solidFill>
                  <a:schemeClr val="tx1"/>
                </a:solidFill>
              </a:rPr>
              <a:t> – Единый оператор фармацевтических услуг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 рамках ГОБМП и ОСМС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tx1"/>
                </a:solidFill>
              </a:rPr>
              <a:t>Управления здравоохранения </a:t>
            </a:r>
            <a:r>
              <a:rPr lang="ru-RU" sz="1400" dirty="0">
                <a:solidFill>
                  <a:schemeClr val="tx1"/>
                </a:solidFill>
              </a:rPr>
              <a:t>– закуп вакцин и дополнительных препаратов по решению </a:t>
            </a:r>
            <a:r>
              <a:rPr lang="ru-RU" sz="1400" dirty="0" err="1" smtClean="0">
                <a:solidFill>
                  <a:schemeClr val="tx1"/>
                </a:solidFill>
              </a:rPr>
              <a:t>маслихатов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500" i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523232" y="5152548"/>
            <a:ext cx="464784" cy="1"/>
          </a:xfrm>
          <a:prstGeom prst="straightConnector1">
            <a:avLst/>
          </a:prstGeom>
          <a:ln w="15875">
            <a:solidFill>
              <a:srgbClr val="0026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3064585" y="1343987"/>
            <a:ext cx="8765778" cy="4054243"/>
            <a:chOff x="327234" y="1975389"/>
            <a:chExt cx="8765778" cy="4054243"/>
          </a:xfrm>
        </p:grpSpPr>
        <p:sp>
          <p:nvSpPr>
            <p:cNvPr id="175" name="Прямоугольник 174"/>
            <p:cNvSpPr/>
            <p:nvPr/>
          </p:nvSpPr>
          <p:spPr>
            <a:xfrm>
              <a:off x="1429576" y="3245258"/>
              <a:ext cx="2506701" cy="124855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Фармацевтическая услуга</a:t>
              </a:r>
            </a:p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(Аптеки)</a:t>
              </a:r>
            </a:p>
          </p:txBody>
        </p:sp>
        <p:sp>
          <p:nvSpPr>
            <p:cNvPr id="176" name="Прямоугольник 49"/>
            <p:cNvSpPr>
              <a:spLocks noChangeArrowheads="1"/>
            </p:cNvSpPr>
            <p:nvPr/>
          </p:nvSpPr>
          <p:spPr bwMode="auto">
            <a:xfrm>
              <a:off x="1110286" y="1978726"/>
              <a:ext cx="3202911" cy="7457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ru-RU" altLang="ru-RU" b="1" dirty="0">
                  <a:solidFill>
                    <a:srgbClr val="002673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Медицинская услуга (МО)</a:t>
              </a:r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>
            <a:xfrm flipV="1">
              <a:off x="4343671" y="2350087"/>
              <a:ext cx="1211747" cy="1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Прямоугольник 196"/>
            <p:cNvSpPr/>
            <p:nvPr/>
          </p:nvSpPr>
          <p:spPr>
            <a:xfrm>
              <a:off x="5555418" y="1975389"/>
              <a:ext cx="3537594" cy="749396"/>
            </a:xfrm>
            <a:prstGeom prst="rect">
              <a:avLst/>
            </a:prstGeom>
            <a:solidFill>
              <a:srgbClr val="00267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lnSpc>
                  <a:spcPts val="1300"/>
                </a:lnSpc>
              </a:pPr>
              <a:r>
                <a:rPr lang="ru-RU" b="1" dirty="0">
                  <a:solidFill>
                    <a:schemeClr val="bg1"/>
                  </a:solidFill>
                  <a:cs typeface="Arial" panose="020B0604020202020204" pitchFamily="34" charset="0"/>
                </a:rPr>
                <a:t>ФСМС </a:t>
              </a:r>
            </a:p>
          </p:txBody>
        </p:sp>
        <p:cxnSp>
          <p:nvCxnSpPr>
            <p:cNvPr id="198" name="Прямая соединительная линия 197"/>
            <p:cNvCxnSpPr/>
            <p:nvPr/>
          </p:nvCxnSpPr>
          <p:spPr>
            <a:xfrm flipV="1">
              <a:off x="3964103" y="3404433"/>
              <a:ext cx="1332922" cy="1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 flipV="1">
              <a:off x="5953920" y="2729788"/>
              <a:ext cx="0" cy="402357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/>
            <p:cNvCxnSpPr/>
            <p:nvPr/>
          </p:nvCxnSpPr>
          <p:spPr>
            <a:xfrm>
              <a:off x="8377028" y="2793373"/>
              <a:ext cx="0" cy="1374545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Прямоугольник 204"/>
            <p:cNvSpPr/>
            <p:nvPr/>
          </p:nvSpPr>
          <p:spPr>
            <a:xfrm>
              <a:off x="5555418" y="4177186"/>
              <a:ext cx="3537594" cy="792000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b="1" dirty="0">
                  <a:cs typeface="Arial" pitchFamily="34" charset="0"/>
                </a:rPr>
                <a:t>Единый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ru-RU" b="1" dirty="0">
                  <a:cs typeface="Arial" pitchFamily="34" charset="0"/>
                </a:rPr>
                <a:t>дистрибьютор</a:t>
              </a:r>
            </a:p>
          </p:txBody>
        </p:sp>
        <p:sp>
          <p:nvSpPr>
            <p:cNvPr id="207" name="Rectangle 17"/>
            <p:cNvSpPr>
              <a:spLocks noChangeArrowheads="1"/>
            </p:cNvSpPr>
            <p:nvPr/>
          </p:nvSpPr>
          <p:spPr bwMode="auto">
            <a:xfrm>
              <a:off x="1262648" y="5503507"/>
              <a:ext cx="2900674" cy="526125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2673"/>
                  </a:solidFill>
                  <a:ea typeface="MS Mincho" panose="02020609040205080304" pitchFamily="49" charset="-128"/>
                  <a:cs typeface="Times New Roman" panose="02020603050405020304" pitchFamily="18" charset="0"/>
                </a:rPr>
                <a:t>Пациент</a:t>
              </a:r>
              <a:endParaRPr lang="ru-RU" altLang="ru-RU" b="1" dirty="0">
                <a:solidFill>
                  <a:srgbClr val="002673"/>
                </a:solidFill>
              </a:endParaRPr>
            </a:p>
          </p:txBody>
        </p:sp>
        <p:grpSp>
          <p:nvGrpSpPr>
            <p:cNvPr id="208" name="Группа 207"/>
            <p:cNvGrpSpPr/>
            <p:nvPr/>
          </p:nvGrpSpPr>
          <p:grpSpPr>
            <a:xfrm>
              <a:off x="881589" y="4668545"/>
              <a:ext cx="827640" cy="720000"/>
              <a:chOff x="6038192" y="4282274"/>
              <a:chExt cx="906955" cy="989291"/>
            </a:xfrm>
          </p:grpSpPr>
          <p:pic>
            <p:nvPicPr>
              <p:cNvPr id="209" name="Picture 2" descr="Картинки по запросу рисунок рецепт врача RX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7975" y="4417747"/>
                <a:ext cx="266309" cy="267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0" name="Блок-схема: процесс 209"/>
              <p:cNvSpPr/>
              <p:nvPr/>
            </p:nvSpPr>
            <p:spPr>
              <a:xfrm>
                <a:off x="6038192" y="4282274"/>
                <a:ext cx="906955" cy="989291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800"/>
                  </a:lnSpc>
                </a:pPr>
                <a:endParaRPr lang="ru-RU" dirty="0">
                  <a:solidFill>
                    <a:srgbClr val="002673"/>
                  </a:solidFill>
                </a:endParaRPr>
              </a:p>
              <a:p>
                <a:pPr algn="ctr">
                  <a:lnSpc>
                    <a:spcPts val="800"/>
                  </a:lnSpc>
                </a:pPr>
                <a:endParaRPr lang="ru-RU" dirty="0" smtClean="0">
                  <a:solidFill>
                    <a:srgbClr val="002673"/>
                  </a:solidFill>
                </a:endParaRPr>
              </a:p>
              <a:p>
                <a:pPr algn="ctr">
                  <a:lnSpc>
                    <a:spcPts val="800"/>
                  </a:lnSpc>
                </a:pPr>
                <a:r>
                  <a:rPr lang="ru-RU" dirty="0" smtClean="0">
                    <a:solidFill>
                      <a:srgbClr val="002673"/>
                    </a:solidFill>
                  </a:rPr>
                  <a:t>_______________</a:t>
                </a:r>
                <a:endParaRPr lang="ru-RU" dirty="0">
                  <a:solidFill>
                    <a:srgbClr val="002673"/>
                  </a:solidFill>
                </a:endParaRPr>
              </a:p>
            </p:txBody>
          </p:sp>
        </p:grpSp>
        <p:cxnSp>
          <p:nvCxnSpPr>
            <p:cNvPr id="211" name="Прямая соединительная линия 210"/>
            <p:cNvCxnSpPr/>
            <p:nvPr/>
          </p:nvCxnSpPr>
          <p:spPr>
            <a:xfrm>
              <a:off x="2642587" y="4545828"/>
              <a:ext cx="0" cy="922314"/>
            </a:xfrm>
            <a:prstGeom prst="line">
              <a:avLst/>
            </a:prstGeom>
            <a:ln w="15875">
              <a:solidFill>
                <a:srgbClr val="00267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/>
            <p:cNvCxnSpPr/>
            <p:nvPr/>
          </p:nvCxnSpPr>
          <p:spPr>
            <a:xfrm flipH="1" flipV="1">
              <a:off x="3920219" y="4363477"/>
              <a:ext cx="1636364" cy="0"/>
            </a:xfrm>
            <a:prstGeom prst="line">
              <a:avLst/>
            </a:prstGeom>
            <a:ln w="15875">
              <a:solidFill>
                <a:srgbClr val="00267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Прямоугольник 214"/>
            <p:cNvSpPr/>
            <p:nvPr/>
          </p:nvSpPr>
          <p:spPr>
            <a:xfrm>
              <a:off x="2544979" y="4792236"/>
              <a:ext cx="13912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0000FF"/>
                  </a:solidFill>
                  <a:ea typeface="MS Mincho" panose="02020609040205080304" pitchFamily="49" charset="-128"/>
                </a:rPr>
                <a:t>Лекарства</a:t>
              </a:r>
              <a:endParaRPr lang="ru-RU" sz="1600" i="1" dirty="0">
                <a:solidFill>
                  <a:srgbClr val="0000FF"/>
                </a:solidFill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5286926" y="3141413"/>
              <a:ext cx="2645832" cy="92223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ru-RU" b="1" dirty="0">
                  <a:solidFill>
                    <a:schemeClr val="bg1"/>
                  </a:solidFill>
                </a:rPr>
                <a:t>Управления здравоохранения</a:t>
              </a:r>
            </a:p>
          </p:txBody>
        </p:sp>
        <p:cxnSp>
          <p:nvCxnSpPr>
            <p:cNvPr id="5" name="Соединительная линия уступом 4"/>
            <p:cNvCxnSpPr/>
            <p:nvPr/>
          </p:nvCxnSpPr>
          <p:spPr>
            <a:xfrm rot="10800000" flipV="1">
              <a:off x="789804" y="2372230"/>
              <a:ext cx="320254" cy="3399681"/>
            </a:xfrm>
            <a:prstGeom prst="bentConnector2">
              <a:avLst/>
            </a:prstGeom>
            <a:ln w="12700">
              <a:solidFill>
                <a:srgbClr val="0026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 rot="-5400000">
              <a:off x="-498793" y="3386505"/>
              <a:ext cx="19906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>
                  <a:solidFill>
                    <a:srgbClr val="0000FF"/>
                  </a:solidFill>
                  <a:ea typeface="MS Mincho" panose="02020609040205080304" pitchFamily="49" charset="-128"/>
                </a:rPr>
                <a:t>Рецепты</a:t>
              </a:r>
              <a:endParaRPr lang="ru-RU" sz="16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" y="6568695"/>
            <a:ext cx="12183035" cy="288000"/>
          </a:xfrm>
          <a:prstGeom prst="rect">
            <a:avLst/>
          </a:prstGeom>
          <a:solidFill>
            <a:srgbClr val="FFC1C1"/>
          </a:solidFill>
          <a:ln>
            <a:solidFill>
              <a:srgbClr val="FF818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64584" y="5635132"/>
            <a:ext cx="8892004" cy="68427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algn="just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Tx/>
              <a:buChar char="►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Ввиду консолидации средств ГОБМП на уровне республиканского бюджета (ФСМС) -  Управление здравоохранения (местный исполнительный орган) с 2018 года не является администратором бюджетных программ по АЛО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43394" y="776060"/>
            <a:ext cx="0" cy="5544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28488" y="1189593"/>
            <a:ext cx="11653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9735" y="2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(80-Шаг Плана Наций)</a:t>
            </a:r>
            <a:endParaRPr lang="ru-RU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29372" y="6385298"/>
            <a:ext cx="1062629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13</a:t>
            </a:r>
            <a:endParaRPr lang="ru-RU" sz="3600" b="1" dirty="0">
              <a:ln w="1016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8" y="1306942"/>
            <a:ext cx="1822745" cy="12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68100" y="6368205"/>
            <a:ext cx="714935" cy="365125"/>
          </a:xfrm>
        </p:spPr>
        <p:txBody>
          <a:bodyPr/>
          <a:lstStyle/>
          <a:p>
            <a:fld id="{95870278-06B0-4A13-912F-5B99F7222F3F}" type="slidenum">
              <a:rPr lang="ru-RU" sz="3600" b="1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87" y="17077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7670" y="493413"/>
            <a:ext cx="915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cs typeface="Arial"/>
              </a:rPr>
              <a:t>ИНФОРМАЦИОННЫЕ СИСТЕМЫ для ОСМС</a:t>
            </a:r>
            <a:endParaRPr lang="ru-RU" sz="2000" b="1" u="sng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81412" y="575986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204731" y="3994129"/>
            <a:ext cx="8573827" cy="88253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Контроль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качества </a:t>
            </a: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 объема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услуг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442913" lvl="1" indent="-1714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Планируется использование действующего функционала по контролю объема и качества в системах «Электронный регистр онкологических больных», «Система управления качеством медицинских услуг».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" y="1232658"/>
            <a:ext cx="1754361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0241" y="976096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206162" y="1147105"/>
            <a:ext cx="9572396" cy="151005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Сбор и аккумулирование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взносов </a:t>
            </a: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отчислений:</a:t>
            </a:r>
            <a:endParaRPr lang="ru-RU" sz="16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Разработаны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прототипы «Регистра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потребителей медицинских услуг» и «Организация обработки платежей», содержащие сведения о взносах и отчислениях в ФСМС и статусах участников системы ОСМС.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прототип «Личный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кабинет» гражданина Республики Казахстан, в котором имеется возможность отслеживать изменения статуса страхования, организацию прикрепления и отчисления/взносы, произведенные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его пользу.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 прототип модуля для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сотрудников силовых структур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учета данных по категории «Военнослужащие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».</a:t>
            </a:r>
            <a:endParaRPr lang="en-US" sz="15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06796" y="2777789"/>
            <a:ext cx="9071762" cy="113883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Закуп услуг и </a:t>
            </a:r>
            <a:r>
              <a:rPr lang="ru-RU" sz="1600" b="1" i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контрактирование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  <a:endParaRPr lang="ru-RU" sz="1600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Планируется использование действующих функционалов регистров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здравоохранения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баз данных по поставщикам медицинских услуг в рамках ГОБМП (ХПН, СУР, СУМТ, СУЛО, ИСЛО).</a:t>
            </a:r>
          </a:p>
          <a:p>
            <a:pPr marL="449263" lvl="1" indent="-187325" defTabSz="49087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разработке </a:t>
            </a:r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 «Регистра поставщиков» в части подачи заявки на закуп медицинских услуг в системе ОСМС и ГОБМП.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4760" y="4997297"/>
            <a:ext cx="8093798" cy="93546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84" lvl="1" indent="-262284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alt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Оплата услуг</a:t>
            </a: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lvl="1" indent="-285750" defTabSz="49087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Планируется использование действующих функционалов платежных систем «Электронный регистр онкологических больных», «Амбулаторно-поликлиническая помощь», «Система управления качеством медицинских услуг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».</a:t>
            </a:r>
            <a:endParaRPr lang="en-US" sz="15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59" y="617530"/>
            <a:ext cx="11450668" cy="3949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defTabSz="914400">
              <a:lnSpc>
                <a:spcPct val="80000"/>
              </a:lnSpc>
              <a:buClr>
                <a:srgbClr val="C00000"/>
              </a:buClr>
            </a:pPr>
            <a:r>
              <a:rPr lang="ru-RU" sz="2000" dirty="0">
                <a:solidFill>
                  <a:srgbClr val="000000"/>
                </a:solidFill>
                <a:latin typeface="Impact" panose="020B0806030902050204" pitchFamily="34" charset="0"/>
                <a:ea typeface="+mn-ea"/>
                <a:cs typeface="+mn-cs"/>
              </a:rPr>
              <a:t>ОСНАЩЁННОСТЬ МО В РАМКАХ ГОБМП КОМПЬЮТЕРНОЙ ТЕХНИКОЙ И КАНАЛАМИ СВЯЗИ</a:t>
            </a:r>
          </a:p>
        </p:txBody>
      </p:sp>
      <p:pic>
        <p:nvPicPr>
          <p:cNvPr id="13" name="Picture 28" descr="Картинки по запросу hospit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2282" r="10375" b="10499"/>
          <a:stretch/>
        </p:blipFill>
        <p:spPr bwMode="auto">
          <a:xfrm>
            <a:off x="6072312" y="1470959"/>
            <a:ext cx="1779737" cy="15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Картинки по запросу поликлиник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4" b="89516" l="2016" r="96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3" y="2966334"/>
            <a:ext cx="1963971" cy="19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Картинки по запросу поликлини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28" y="3587259"/>
            <a:ext cx="1056632" cy="11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Картинки по запросу поликлини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9" y="5180400"/>
            <a:ext cx="1377746" cy="15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поликлини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4" y="1490248"/>
            <a:ext cx="1650362" cy="15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11533" y="1304664"/>
            <a:ext cx="45804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hlinkClick r:id="" action="ppaction://noaction"/>
              </a:rPr>
              <a:t>Городские больничные организации </a:t>
            </a:r>
            <a:endParaRPr lang="ru-RU" sz="1600" b="1" dirty="0" smtClean="0">
              <a:solidFill>
                <a:srgbClr val="002060"/>
              </a:solidFill>
              <a:hlinkClick r:id="" action="ppaction://noaction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hlinkClick r:id="" action="ppaction://noaction"/>
              </a:rPr>
              <a:t>(</a:t>
            </a:r>
            <a:r>
              <a:rPr lang="ru-RU" sz="1600" b="1" dirty="0">
                <a:solidFill>
                  <a:srgbClr val="002060"/>
                </a:solidFill>
                <a:hlinkClick r:id="" action="ppaction://noaction"/>
              </a:rPr>
              <a:t>БО) </a:t>
            </a:r>
            <a:r>
              <a:rPr lang="en-US" sz="1600" b="1" dirty="0" smtClean="0">
                <a:solidFill>
                  <a:srgbClr val="002060"/>
                </a:solidFill>
                <a:hlinkClick r:id="" action="ppaction://noaction"/>
              </a:rPr>
              <a:t>364</a:t>
            </a:r>
            <a:r>
              <a:rPr lang="ru-RU" sz="1600" b="1" dirty="0" smtClean="0">
                <a:solidFill>
                  <a:srgbClr val="002060"/>
                </a:solidFill>
                <a:hlinkClick r:id="" action="ppaction://noaction"/>
              </a:rPr>
              <a:t> ед.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93663"/>
            <a:r>
              <a:rPr lang="ru-RU" sz="1200" b="1" i="1" dirty="0" smtClean="0">
                <a:solidFill>
                  <a:srgbClr val="FF0000"/>
                </a:solidFill>
              </a:rPr>
              <a:t>Оснащённость</a:t>
            </a:r>
            <a:r>
              <a:rPr lang="ru-RU" sz="1200" b="1" i="1" dirty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</a:rPr>
              <a:t>Компьютерная </a:t>
            </a:r>
            <a:r>
              <a:rPr lang="ru-RU" sz="1200" dirty="0" smtClean="0">
                <a:solidFill>
                  <a:srgbClr val="FF0000"/>
                </a:solidFill>
              </a:rPr>
              <a:t>техника 3</a:t>
            </a:r>
            <a:r>
              <a:rPr lang="en-US" sz="1200" dirty="0" smtClean="0">
                <a:solidFill>
                  <a:srgbClr val="FF0000"/>
                </a:solidFill>
              </a:rPr>
              <a:t>3</a:t>
            </a:r>
            <a:r>
              <a:rPr lang="ru-RU" sz="1200" dirty="0" smtClean="0">
                <a:solidFill>
                  <a:srgbClr val="FF0000"/>
                </a:solidFill>
              </a:rPr>
              <a:t>,</a:t>
            </a:r>
            <a:r>
              <a:rPr lang="en-US" sz="1200" dirty="0" smtClean="0">
                <a:solidFill>
                  <a:srgbClr val="FF0000"/>
                </a:solidFill>
              </a:rPr>
              <a:t>7</a:t>
            </a:r>
            <a:r>
              <a:rPr lang="ru-RU" sz="1200" dirty="0" smtClean="0">
                <a:solidFill>
                  <a:srgbClr val="FF0000"/>
                </a:solidFill>
              </a:rPr>
              <a:t>%</a:t>
            </a:r>
            <a:endParaRPr lang="ru-RU" sz="1200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Подключении к сети интернет </a:t>
            </a:r>
            <a:r>
              <a:rPr lang="ru-RU" sz="1200" dirty="0" smtClean="0">
                <a:solidFill>
                  <a:srgbClr val="0070C0"/>
                </a:solidFill>
              </a:rPr>
              <a:t>100%</a:t>
            </a:r>
            <a:endParaRPr lang="en-US" sz="1200" dirty="0" smtClean="0">
              <a:solidFill>
                <a:srgbClr val="0070C0"/>
              </a:solidFill>
            </a:endParaRPr>
          </a:p>
          <a:p>
            <a:pPr lvl="1"/>
            <a:endParaRPr lang="en-US" sz="1200" dirty="0" smtClean="0">
              <a:solidFill>
                <a:srgbClr val="0070C0"/>
              </a:solidFill>
            </a:endParaRPr>
          </a:p>
          <a:p>
            <a:pPr marL="93663"/>
            <a:r>
              <a:rPr lang="ru-RU" sz="1200" b="1" i="1" dirty="0">
                <a:solidFill>
                  <a:srgbClr val="0070C0"/>
                </a:solidFill>
              </a:rPr>
              <a:t>Потребность: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Компьютерная техника </a:t>
            </a:r>
            <a:r>
              <a:rPr lang="en-US" sz="1200" dirty="0" smtClean="0">
                <a:solidFill>
                  <a:srgbClr val="0070C0"/>
                </a:solidFill>
              </a:rPr>
              <a:t>68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370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ед. </a:t>
            </a:r>
            <a:r>
              <a:rPr lang="en-US" sz="1050" dirty="0" smtClean="0">
                <a:solidFill>
                  <a:srgbClr val="0070C0"/>
                </a:solidFill>
              </a:rPr>
              <a:t>(</a:t>
            </a:r>
            <a:r>
              <a:rPr lang="ru-RU" sz="1050" i="1" dirty="0" smtClean="0">
                <a:solidFill>
                  <a:srgbClr val="0070C0"/>
                </a:solidFill>
              </a:rPr>
              <a:t>с </a:t>
            </a:r>
            <a:r>
              <a:rPr lang="ru-RU" sz="1050" i="1" dirty="0">
                <a:solidFill>
                  <a:srgbClr val="0070C0"/>
                </a:solidFill>
              </a:rPr>
              <a:t>учетом </a:t>
            </a:r>
            <a:r>
              <a:rPr lang="ru-RU" sz="1050" i="1" dirty="0" smtClean="0">
                <a:solidFill>
                  <a:srgbClr val="0070C0"/>
                </a:solidFill>
              </a:rPr>
              <a:t>списания</a:t>
            </a:r>
            <a:r>
              <a:rPr lang="en-US" sz="1050" i="1" dirty="0" smtClean="0">
                <a:solidFill>
                  <a:srgbClr val="0070C0"/>
                </a:solidFill>
              </a:rPr>
              <a:t>)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32170" y="1284238"/>
            <a:ext cx="445190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hlinkClick r:id="" action="ppaction://noaction"/>
              </a:rPr>
              <a:t>Городские амбулаторно-поликлинические организации (АПО) </a:t>
            </a:r>
            <a:r>
              <a:rPr lang="ru-RU" sz="1600" b="1" dirty="0" smtClean="0">
                <a:solidFill>
                  <a:srgbClr val="002060"/>
                </a:solidFill>
                <a:hlinkClick r:id="" action="ppaction://noaction"/>
              </a:rPr>
              <a:t>188 </a:t>
            </a:r>
            <a:r>
              <a:rPr lang="ru-RU" sz="1600" b="1" dirty="0">
                <a:solidFill>
                  <a:srgbClr val="002060"/>
                </a:solidFill>
                <a:hlinkClick r:id="" action="ppaction://noaction"/>
              </a:rPr>
              <a:t>ед.</a:t>
            </a:r>
            <a:endParaRPr lang="ru-RU" sz="1600" b="1" dirty="0">
              <a:solidFill>
                <a:srgbClr val="002060"/>
              </a:solidFill>
            </a:endParaRPr>
          </a:p>
          <a:p>
            <a:pPr marL="93663"/>
            <a:r>
              <a:rPr lang="ru-RU" sz="1200" b="1" i="1" dirty="0" smtClean="0">
                <a:solidFill>
                  <a:srgbClr val="FF0000"/>
                </a:solidFill>
              </a:rPr>
              <a:t>Оснащённость: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FF0000"/>
                </a:solidFill>
              </a:rPr>
              <a:t>Компьютерная техника 40,</a:t>
            </a:r>
            <a:r>
              <a:rPr lang="en-US" sz="1200" dirty="0" smtClean="0">
                <a:solidFill>
                  <a:srgbClr val="FF0000"/>
                </a:solidFill>
              </a:rPr>
              <a:t>6</a:t>
            </a:r>
            <a:r>
              <a:rPr lang="ru-RU" sz="1200" dirty="0" smtClean="0">
                <a:solidFill>
                  <a:srgbClr val="FF0000"/>
                </a:solidFill>
              </a:rPr>
              <a:t>%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</a:rPr>
              <a:t>Подключении </a:t>
            </a:r>
            <a:r>
              <a:rPr lang="ru-RU" sz="1200" dirty="0">
                <a:solidFill>
                  <a:srgbClr val="0070C0"/>
                </a:solidFill>
              </a:rPr>
              <a:t>к сети интернет 100</a:t>
            </a:r>
            <a:r>
              <a:rPr lang="ru-RU" sz="1200" dirty="0" smtClean="0">
                <a:solidFill>
                  <a:srgbClr val="0070C0"/>
                </a:solidFill>
              </a:rPr>
              <a:t>%</a:t>
            </a:r>
            <a:endParaRPr lang="en-US" sz="1200" dirty="0" smtClean="0">
              <a:solidFill>
                <a:srgbClr val="0070C0"/>
              </a:solidFill>
            </a:endParaRPr>
          </a:p>
          <a:p>
            <a:pPr lvl="1"/>
            <a:endParaRPr lang="en-US" sz="1200" b="1" dirty="0">
              <a:solidFill>
                <a:srgbClr val="0070C0"/>
              </a:solidFill>
            </a:endParaRPr>
          </a:p>
          <a:p>
            <a:pPr marL="93663"/>
            <a:r>
              <a:rPr lang="ru-RU" sz="1200" b="1" i="1" dirty="0">
                <a:solidFill>
                  <a:srgbClr val="0070C0"/>
                </a:solidFill>
              </a:rPr>
              <a:t>Потребность: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Компьютерная техника </a:t>
            </a:r>
            <a:r>
              <a:rPr lang="ru-RU" sz="1200" dirty="0" smtClean="0">
                <a:solidFill>
                  <a:srgbClr val="0070C0"/>
                </a:solidFill>
              </a:rPr>
              <a:t>3</a:t>
            </a:r>
            <a:r>
              <a:rPr lang="en-US" sz="1200" dirty="0" smtClean="0">
                <a:solidFill>
                  <a:srgbClr val="0070C0"/>
                </a:solidFill>
              </a:rPr>
              <a:t>2</a:t>
            </a:r>
            <a:r>
              <a:rPr lang="ru-RU" sz="1200" dirty="0" smtClean="0">
                <a:solidFill>
                  <a:srgbClr val="0070C0"/>
                </a:solidFill>
              </a:rPr>
              <a:t> 8</a:t>
            </a:r>
            <a:r>
              <a:rPr lang="en-US" sz="1200" dirty="0" smtClean="0">
                <a:solidFill>
                  <a:srgbClr val="0070C0"/>
                </a:solidFill>
              </a:rPr>
              <a:t>68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200" dirty="0">
                <a:solidFill>
                  <a:srgbClr val="0070C0"/>
                </a:solidFill>
              </a:rPr>
              <a:t>ед. </a:t>
            </a:r>
            <a:r>
              <a:rPr lang="en-US" sz="1000" i="1" dirty="0" smtClean="0">
                <a:solidFill>
                  <a:srgbClr val="0070C0"/>
                </a:solidFill>
              </a:rPr>
              <a:t>(</a:t>
            </a:r>
            <a:r>
              <a:rPr lang="ru-RU" sz="1000" i="1" dirty="0" smtClean="0">
                <a:solidFill>
                  <a:srgbClr val="0070C0"/>
                </a:solidFill>
              </a:rPr>
              <a:t>с </a:t>
            </a:r>
            <a:r>
              <a:rPr lang="ru-RU" sz="1000" i="1" dirty="0">
                <a:solidFill>
                  <a:srgbClr val="0070C0"/>
                </a:solidFill>
              </a:rPr>
              <a:t>учетом </a:t>
            </a:r>
            <a:r>
              <a:rPr lang="ru-RU" sz="1000" i="1" dirty="0" smtClean="0">
                <a:solidFill>
                  <a:srgbClr val="0070C0"/>
                </a:solidFill>
              </a:rPr>
              <a:t>списания</a:t>
            </a:r>
            <a:r>
              <a:rPr lang="en-US" sz="1000" i="1" dirty="0" smtClean="0">
                <a:solidFill>
                  <a:srgbClr val="0070C0"/>
                </a:solidFill>
              </a:rPr>
              <a:t>)</a:t>
            </a:r>
            <a:endParaRPr lang="en-US" sz="1100" dirty="0" smtClean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8847" y="5066664"/>
            <a:ext cx="44237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cs typeface="Times New Roman" pitchFamily="18" charset="0"/>
                <a:hlinkClick r:id="" action="ppaction://noaction"/>
              </a:rPr>
              <a:t>Врачебные </a:t>
            </a:r>
            <a:r>
              <a:rPr lang="ru-RU" sz="1400" b="1" dirty="0" smtClean="0">
                <a:cs typeface="Times New Roman" pitchFamily="18" charset="0"/>
                <a:hlinkClick r:id="" action="ppaction://noaction"/>
              </a:rPr>
              <a:t>амбулатории (ВА) 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1393</a:t>
            </a:r>
            <a:r>
              <a:rPr lang="ru-RU" sz="1400" b="1" dirty="0" smtClean="0"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ед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marL="93663"/>
            <a:r>
              <a:rPr lang="ru-RU" sz="1200" b="1" i="1" dirty="0">
                <a:solidFill>
                  <a:srgbClr val="FF0000"/>
                </a:solidFill>
              </a:rPr>
              <a:t>Оснащённость: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</a:rPr>
              <a:t>Компьютерная </a:t>
            </a:r>
            <a:r>
              <a:rPr lang="ru-RU" sz="1200" dirty="0" smtClean="0">
                <a:solidFill>
                  <a:srgbClr val="FF0000"/>
                </a:solidFill>
              </a:rPr>
              <a:t>техника 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19,8%</a:t>
            </a:r>
            <a:endParaRPr lang="ru-RU" sz="1200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</a:rPr>
              <a:t>Подключении к сети интернет </a:t>
            </a:r>
            <a:r>
              <a:rPr lang="ru-RU" sz="1200" dirty="0" smtClean="0">
                <a:solidFill>
                  <a:srgbClr val="FF0000"/>
                </a:solidFill>
              </a:rPr>
              <a:t>68%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93663"/>
            <a:r>
              <a:rPr lang="ru-RU" sz="1200" b="1" i="1" dirty="0">
                <a:solidFill>
                  <a:srgbClr val="0070C0"/>
                </a:solidFill>
              </a:rPr>
              <a:t>Потребность: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Компьютерная техника </a:t>
            </a:r>
            <a:r>
              <a:rPr lang="ru-RU" sz="1200" dirty="0" smtClean="0">
                <a:solidFill>
                  <a:srgbClr val="0070C0"/>
                </a:solidFill>
              </a:rPr>
              <a:t>12 503 </a:t>
            </a:r>
            <a:r>
              <a:rPr lang="ru-RU" sz="1200" dirty="0">
                <a:solidFill>
                  <a:srgbClr val="0070C0"/>
                </a:solidFill>
              </a:rPr>
              <a:t>ед. </a:t>
            </a:r>
            <a:r>
              <a:rPr lang="ru-RU" sz="1000" i="1" dirty="0" smtClean="0">
                <a:solidFill>
                  <a:srgbClr val="0070C0"/>
                </a:solidFill>
              </a:rPr>
              <a:t>(с </a:t>
            </a:r>
            <a:r>
              <a:rPr lang="ru-RU" sz="1000" i="1" dirty="0">
                <a:solidFill>
                  <a:srgbClr val="0070C0"/>
                </a:solidFill>
              </a:rPr>
              <a:t>учетом </a:t>
            </a:r>
            <a:r>
              <a:rPr lang="ru-RU" sz="1000" i="1" dirty="0" smtClean="0">
                <a:solidFill>
                  <a:srgbClr val="0070C0"/>
                </a:solidFill>
              </a:rPr>
              <a:t>списания</a:t>
            </a:r>
            <a:r>
              <a:rPr lang="en-US" sz="1000" i="1" dirty="0" smtClean="0">
                <a:solidFill>
                  <a:srgbClr val="0070C0"/>
                </a:solidFill>
              </a:rPr>
              <a:t>)</a:t>
            </a:r>
            <a:endParaRPr lang="ru-RU" sz="1000" i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Подключение к каналам связи 448 организаций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6704" y="3466667"/>
            <a:ext cx="433995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cs typeface="Times New Roman" pitchFamily="18" charset="0"/>
                <a:hlinkClick r:id="" action="ppaction://noaction"/>
              </a:rPr>
              <a:t>Фельдшерско-акушерские </a:t>
            </a:r>
            <a:r>
              <a:rPr lang="kk-KZ" sz="1400" b="1" dirty="0" smtClean="0">
                <a:cs typeface="Times New Roman" pitchFamily="18" charset="0"/>
                <a:hlinkClick r:id="" action="ppaction://noaction"/>
              </a:rPr>
              <a:t>пункты (ФАП) 85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0</a:t>
            </a:r>
            <a:r>
              <a:rPr lang="kk-KZ" sz="1400" b="1" dirty="0" smtClean="0"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rgbClr val="0070C0"/>
                </a:solidFill>
                <a:cs typeface="Times New Roman" pitchFamily="18" charset="0"/>
              </a:rPr>
              <a:t>ед.</a:t>
            </a:r>
          </a:p>
          <a:p>
            <a:pPr marL="93663"/>
            <a:r>
              <a:rPr lang="ru-RU" sz="1200" b="1" i="1" dirty="0">
                <a:solidFill>
                  <a:srgbClr val="FF0000"/>
                </a:solidFill>
              </a:rPr>
              <a:t>Оснащённость: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</a:rPr>
              <a:t>Компьютерная </a:t>
            </a:r>
            <a:r>
              <a:rPr lang="ru-RU" sz="1200" dirty="0" smtClean="0">
                <a:solidFill>
                  <a:srgbClr val="FF0000"/>
                </a:solidFill>
              </a:rPr>
              <a:t>техника 17%</a:t>
            </a:r>
            <a:endParaRPr lang="ru-RU" sz="1200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</a:rPr>
              <a:t>Подключении к сети интернет </a:t>
            </a:r>
            <a:r>
              <a:rPr lang="ru-RU" sz="1200" dirty="0" smtClean="0">
                <a:solidFill>
                  <a:srgbClr val="FF0000"/>
                </a:solidFill>
              </a:rPr>
              <a:t>18%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93663"/>
            <a:r>
              <a:rPr lang="ru-RU" sz="1200" b="1" i="1" dirty="0" smtClean="0">
                <a:solidFill>
                  <a:srgbClr val="0070C0"/>
                </a:solidFill>
              </a:rPr>
              <a:t>Потребность</a:t>
            </a:r>
            <a:r>
              <a:rPr lang="ru-RU" sz="1200" b="1" i="1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Компьютерная техника </a:t>
            </a:r>
            <a:r>
              <a:rPr lang="ru-RU" sz="1200" dirty="0" smtClean="0">
                <a:solidFill>
                  <a:srgbClr val="0070C0"/>
                </a:solidFill>
              </a:rPr>
              <a:t>1 870 </a:t>
            </a:r>
            <a:r>
              <a:rPr lang="ru-RU" sz="1200" dirty="0">
                <a:solidFill>
                  <a:srgbClr val="0070C0"/>
                </a:solidFill>
              </a:rPr>
              <a:t>ед</a:t>
            </a:r>
            <a:r>
              <a:rPr lang="ru-RU" sz="1200" i="1" dirty="0">
                <a:solidFill>
                  <a:srgbClr val="0070C0"/>
                </a:solidFill>
              </a:rPr>
              <a:t>. </a:t>
            </a:r>
            <a:r>
              <a:rPr lang="en-US" sz="1000" i="1" dirty="0" smtClean="0">
                <a:solidFill>
                  <a:srgbClr val="0070C0"/>
                </a:solidFill>
              </a:rPr>
              <a:t>(</a:t>
            </a:r>
            <a:r>
              <a:rPr lang="ru-RU" sz="1000" i="1" dirty="0" smtClean="0">
                <a:solidFill>
                  <a:srgbClr val="0070C0"/>
                </a:solidFill>
              </a:rPr>
              <a:t>с </a:t>
            </a:r>
            <a:r>
              <a:rPr lang="ru-RU" sz="1000" i="1" dirty="0">
                <a:solidFill>
                  <a:srgbClr val="0070C0"/>
                </a:solidFill>
              </a:rPr>
              <a:t>учетом </a:t>
            </a:r>
            <a:r>
              <a:rPr lang="ru-RU" sz="1000" i="1" dirty="0" smtClean="0">
                <a:solidFill>
                  <a:srgbClr val="0070C0"/>
                </a:solidFill>
              </a:rPr>
              <a:t>списания</a:t>
            </a:r>
            <a:r>
              <a:rPr lang="en-US" sz="1000" i="1" dirty="0" smtClean="0">
                <a:solidFill>
                  <a:srgbClr val="0070C0"/>
                </a:solidFill>
              </a:rPr>
              <a:t>)</a:t>
            </a:r>
            <a:endParaRPr lang="ru-RU" sz="1000" i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Подключение к каналам связи </a:t>
            </a:r>
            <a:r>
              <a:rPr lang="ru-RU" sz="1200" dirty="0" smtClean="0">
                <a:solidFill>
                  <a:srgbClr val="0070C0"/>
                </a:solidFill>
              </a:rPr>
              <a:t>693 </a:t>
            </a:r>
            <a:r>
              <a:rPr lang="ru-RU" sz="1200" dirty="0">
                <a:solidFill>
                  <a:srgbClr val="0070C0"/>
                </a:solidFill>
              </a:rPr>
              <a:t>организаций</a:t>
            </a:r>
            <a:endParaRPr lang="ru-RU" sz="1600" b="1" dirty="0">
              <a:cs typeface="Times New Roman" pitchFamily="18" charset="0"/>
            </a:endParaRPr>
          </a:p>
          <a:p>
            <a:pPr lvl="1"/>
            <a:endParaRPr lang="ru-RU" sz="1400" b="1" dirty="0">
              <a:cs typeface="Times New Roman" pitchFamily="18" charset="0"/>
            </a:endParaRPr>
          </a:p>
          <a:p>
            <a:endParaRPr lang="ru-RU" sz="1600" b="1" dirty="0">
              <a:cs typeface="Times New Roman" pitchFamily="18" charset="0"/>
            </a:endParaRPr>
          </a:p>
        </p:txBody>
      </p:sp>
      <p:pic>
        <p:nvPicPr>
          <p:cNvPr id="26" name="Picture 24" descr="Картинки по запросу поликлини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27" y="5301595"/>
            <a:ext cx="1107322" cy="10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01359" y="5221386"/>
            <a:ext cx="43988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cs typeface="Times New Roman" pitchFamily="18" charset="0"/>
                <a:hlinkClick r:id="" action="ppaction://noaction"/>
              </a:rPr>
              <a:t>Медицинские </a:t>
            </a:r>
            <a:r>
              <a:rPr lang="kk-KZ" sz="1400" b="1" dirty="0" smtClean="0">
                <a:cs typeface="Times New Roman" pitchFamily="18" charset="0"/>
                <a:hlinkClick r:id="" action="ppaction://noaction"/>
              </a:rPr>
              <a:t>пункты (МП) </a:t>
            </a:r>
            <a:r>
              <a:rPr lang="kk-KZ" sz="1400" b="1" dirty="0">
                <a:solidFill>
                  <a:srgbClr val="0070C0"/>
                </a:solidFill>
                <a:cs typeface="Times New Roman" pitchFamily="18" charset="0"/>
                <a:hlinkClick r:id="" action="ppaction://noaction"/>
              </a:rPr>
              <a:t>31</a:t>
            </a:r>
            <a:r>
              <a:rPr lang="ru-RU" sz="1400" b="1" dirty="0" smtClean="0">
                <a:solidFill>
                  <a:srgbClr val="0070C0"/>
                </a:solidFill>
                <a:cs typeface="Times New Roman" pitchFamily="18" charset="0"/>
              </a:rPr>
              <a:t>62 </a:t>
            </a:r>
            <a:r>
              <a:rPr lang="kk-KZ" sz="1400" b="1" dirty="0" smtClean="0">
                <a:solidFill>
                  <a:srgbClr val="0070C0"/>
                </a:solidFill>
                <a:cs typeface="Times New Roman" pitchFamily="18" charset="0"/>
              </a:rPr>
              <a:t>ед</a:t>
            </a:r>
            <a:r>
              <a:rPr lang="kk-KZ" sz="14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marL="93663"/>
            <a:r>
              <a:rPr lang="ru-RU" sz="1200" b="1" i="1" dirty="0">
                <a:solidFill>
                  <a:srgbClr val="FF0000"/>
                </a:solidFill>
              </a:rPr>
              <a:t>Оснащённость: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</a:rPr>
              <a:t>Компьютерная </a:t>
            </a:r>
            <a:r>
              <a:rPr lang="ru-RU" sz="1200" dirty="0" smtClean="0">
                <a:solidFill>
                  <a:srgbClr val="FF0000"/>
                </a:solidFill>
              </a:rPr>
              <a:t>техника 5,3%</a:t>
            </a:r>
            <a:endParaRPr lang="ru-RU" sz="1200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</a:rPr>
              <a:t>Подключении к сети интернет </a:t>
            </a:r>
            <a:r>
              <a:rPr lang="ru-RU" sz="1200" dirty="0" smtClean="0">
                <a:solidFill>
                  <a:srgbClr val="FF0000"/>
                </a:solidFill>
              </a:rPr>
              <a:t>6%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93663"/>
            <a:r>
              <a:rPr lang="ru-RU" sz="1200" b="1" i="1" dirty="0" smtClean="0">
                <a:solidFill>
                  <a:srgbClr val="0070C0"/>
                </a:solidFill>
              </a:rPr>
              <a:t>Потребность</a:t>
            </a:r>
            <a:r>
              <a:rPr lang="ru-RU" sz="1200" b="1" i="1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Компьютерная техника </a:t>
            </a:r>
            <a:r>
              <a:rPr lang="ru-RU" sz="1200" dirty="0" smtClean="0">
                <a:solidFill>
                  <a:srgbClr val="0070C0"/>
                </a:solidFill>
              </a:rPr>
              <a:t>3 058 </a:t>
            </a:r>
            <a:r>
              <a:rPr lang="ru-RU" sz="1200" dirty="0">
                <a:solidFill>
                  <a:srgbClr val="0070C0"/>
                </a:solidFill>
              </a:rPr>
              <a:t>ед. </a:t>
            </a:r>
            <a:r>
              <a:rPr lang="en-US" sz="1050" i="1" dirty="0" smtClean="0">
                <a:solidFill>
                  <a:srgbClr val="0070C0"/>
                </a:solidFill>
              </a:rPr>
              <a:t>(</a:t>
            </a:r>
            <a:r>
              <a:rPr lang="ru-RU" sz="1050" i="1" dirty="0" smtClean="0">
                <a:solidFill>
                  <a:srgbClr val="0070C0"/>
                </a:solidFill>
              </a:rPr>
              <a:t>с </a:t>
            </a:r>
            <a:r>
              <a:rPr lang="ru-RU" sz="1050" i="1" dirty="0">
                <a:solidFill>
                  <a:srgbClr val="0070C0"/>
                </a:solidFill>
              </a:rPr>
              <a:t>учетом </a:t>
            </a:r>
            <a:r>
              <a:rPr lang="ru-RU" sz="1050" i="1" dirty="0" smtClean="0">
                <a:solidFill>
                  <a:srgbClr val="0070C0"/>
                </a:solidFill>
              </a:rPr>
              <a:t>списания</a:t>
            </a:r>
            <a:r>
              <a:rPr lang="en-US" sz="1050" i="1" dirty="0" smtClean="0">
                <a:solidFill>
                  <a:srgbClr val="0070C0"/>
                </a:solidFill>
              </a:rPr>
              <a:t>)</a:t>
            </a:r>
            <a:endParaRPr lang="ru-RU" sz="1050" i="1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70C0"/>
                </a:solidFill>
              </a:rPr>
              <a:t>Подключение к каналам связи 2966 организаций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3253" y="3056715"/>
            <a:ext cx="9837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hlinkClick r:id="" action="ppaction://noaction"/>
              </a:rPr>
              <a:t>Центральные районные (15</a:t>
            </a:r>
            <a:r>
              <a:rPr lang="en-US" sz="1600" b="1" dirty="0">
                <a:hlinkClick r:id="" action="ppaction://noaction"/>
              </a:rPr>
              <a:t>7</a:t>
            </a:r>
            <a:r>
              <a:rPr lang="ru-RU" sz="1600" b="1" dirty="0">
                <a:hlinkClick r:id="" action="ppaction://noaction"/>
              </a:rPr>
              <a:t>) , районные (16</a:t>
            </a:r>
            <a:r>
              <a:rPr lang="ru-RU" sz="1600" b="1" dirty="0" smtClean="0">
                <a:hlinkClick r:id="" action="ppaction://noaction"/>
              </a:rPr>
              <a:t>), межрайонные </a:t>
            </a:r>
            <a:r>
              <a:rPr lang="ru-RU" sz="1600" b="1" dirty="0">
                <a:hlinkClick r:id="" action="ppaction://noaction"/>
              </a:rPr>
              <a:t>(6</a:t>
            </a:r>
            <a:r>
              <a:rPr lang="ru-RU" sz="1600" b="1" dirty="0" smtClean="0">
                <a:hlinkClick r:id="" action="ppaction://noaction"/>
              </a:rPr>
              <a:t>) и</a:t>
            </a:r>
            <a:r>
              <a:rPr lang="en-US" sz="1600" b="1" dirty="0" smtClean="0">
                <a:hlinkClick r:id="" action="ppaction://noaction"/>
              </a:rPr>
              <a:t> </a:t>
            </a:r>
            <a:r>
              <a:rPr lang="ru-RU" sz="1600" b="1" dirty="0" smtClean="0">
                <a:hlinkClick r:id="" action="ppaction://noaction"/>
              </a:rPr>
              <a:t>сельские (15) </a:t>
            </a:r>
            <a:r>
              <a:rPr lang="ru-RU" sz="1600" b="1" dirty="0">
                <a:hlinkClick r:id="" action="ppaction://noaction"/>
              </a:rPr>
              <a:t>больницы </a:t>
            </a:r>
            <a:r>
              <a:rPr lang="ru-RU" sz="1600" b="1" dirty="0" smtClean="0">
                <a:hlinkClick r:id="" action="ppaction://noaction"/>
              </a:rPr>
              <a:t>(ЦРБ) 194 </a:t>
            </a:r>
            <a:r>
              <a:rPr lang="ru-RU" sz="1600" b="1" dirty="0" smtClean="0">
                <a:solidFill>
                  <a:srgbClr val="0070C0"/>
                </a:solidFill>
                <a:hlinkClick r:id="" action="ppaction://noaction"/>
              </a:rPr>
              <a:t>ед.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93663"/>
            <a:r>
              <a:rPr lang="ru-RU" sz="1200" b="1" i="1" dirty="0">
                <a:solidFill>
                  <a:srgbClr val="FF0000"/>
                </a:solidFill>
              </a:rPr>
              <a:t>Оснащённость: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FF0000"/>
                </a:solidFill>
              </a:rPr>
              <a:t>Компьютерная техника 37%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</a:rPr>
              <a:t>Подключении </a:t>
            </a:r>
            <a:r>
              <a:rPr lang="ru-RU" sz="1200" dirty="0">
                <a:solidFill>
                  <a:srgbClr val="0070C0"/>
                </a:solidFill>
              </a:rPr>
              <a:t>к сети интернет 100</a:t>
            </a:r>
            <a:r>
              <a:rPr lang="ru-RU" sz="1200" dirty="0" smtClean="0">
                <a:solidFill>
                  <a:srgbClr val="0070C0"/>
                </a:solidFill>
              </a:rPr>
              <a:t>%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93663"/>
            <a:r>
              <a:rPr lang="ru-RU" sz="1200" b="1" i="1" dirty="0" smtClean="0">
                <a:solidFill>
                  <a:srgbClr val="0070C0"/>
                </a:solidFill>
              </a:rPr>
              <a:t>Потребность: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70C0"/>
                </a:solidFill>
              </a:rPr>
              <a:t>Компьютерная техника </a:t>
            </a:r>
            <a:r>
              <a:rPr lang="en-US" sz="1200" dirty="0" smtClean="0">
                <a:solidFill>
                  <a:srgbClr val="0070C0"/>
                </a:solidFill>
              </a:rPr>
              <a:t>28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684</a:t>
            </a:r>
            <a:r>
              <a:rPr lang="ru-RU" sz="1200" dirty="0" smtClean="0">
                <a:solidFill>
                  <a:srgbClr val="0070C0"/>
                </a:solidFill>
              </a:rPr>
              <a:t> ед</a:t>
            </a:r>
            <a:r>
              <a:rPr lang="ru-RU" sz="1200" i="1" dirty="0" smtClean="0">
                <a:solidFill>
                  <a:srgbClr val="0070C0"/>
                </a:solidFill>
              </a:rPr>
              <a:t>. </a:t>
            </a:r>
            <a:r>
              <a:rPr lang="en-US" sz="1200" i="1" dirty="0" smtClean="0">
                <a:solidFill>
                  <a:srgbClr val="0070C0"/>
                </a:solidFill>
              </a:rPr>
              <a:t>(</a:t>
            </a:r>
            <a:r>
              <a:rPr lang="ru-RU" sz="1050" i="1" dirty="0" smtClean="0">
                <a:solidFill>
                  <a:srgbClr val="0070C0"/>
                </a:solidFill>
              </a:rPr>
              <a:t>с учетом списания</a:t>
            </a:r>
            <a:r>
              <a:rPr lang="en-US" sz="1050" i="1" dirty="0" smtClean="0">
                <a:solidFill>
                  <a:srgbClr val="0070C0"/>
                </a:solidFill>
              </a:rPr>
              <a:t>)</a:t>
            </a:r>
            <a:endParaRPr lang="ru-RU" sz="1050" i="1" dirty="0" smtClean="0">
              <a:solidFill>
                <a:srgbClr val="0070C0"/>
              </a:solidFill>
            </a:endParaRPr>
          </a:p>
          <a:p>
            <a:pPr lvl="1"/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68100" y="6368205"/>
            <a:ext cx="714935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</a:t>
            </a:r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2"/>
          <p:cNvSpPr>
            <a:spLocks noChangeArrowheads="1"/>
          </p:cNvSpPr>
          <p:nvPr/>
        </p:nvSpPr>
        <p:spPr bwMode="auto">
          <a:xfrm>
            <a:off x="207933" y="10857"/>
            <a:ext cx="1195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(80-Шаг Плана Наций)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93184"/>
              </p:ext>
            </p:extLst>
          </p:nvPr>
        </p:nvGraphicFramePr>
        <p:xfrm>
          <a:off x="524937" y="1028593"/>
          <a:ext cx="11142129" cy="4882878"/>
        </p:xfrm>
        <a:graphic>
          <a:graphicData uri="http://schemas.openxmlformats.org/drawingml/2006/table">
            <a:tbl>
              <a:tblPr/>
              <a:tblGrid>
                <a:gridCol w="360879"/>
                <a:gridCol w="2855450"/>
                <a:gridCol w="884153"/>
                <a:gridCol w="884153"/>
                <a:gridCol w="884153"/>
                <a:gridCol w="852576"/>
                <a:gridCol w="884153"/>
                <a:gridCol w="884153"/>
                <a:gridCol w="884153"/>
                <a:gridCol w="884153"/>
                <a:gridCol w="884153"/>
              </a:tblGrid>
              <a:tr h="166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Наименования 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ЦРБ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 (без учета ЦРБ)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АПО самостоятельные 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Подлюченны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Подлюченны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Подлюченны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МО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Подлюченны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Акмолинская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Актюбинская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82%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Алматинская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235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Атырауская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Восточно-Казахстанская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Жамбылская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Западно-Казахстанская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Карагандинская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Костанайская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Кызылординская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Мангистауская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Павлодарская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Северо-Казахстанская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Южно-Казахстанская область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Алматы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Астана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9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1386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945</a:t>
                      </a:r>
                    </a:p>
                  </a:txBody>
                  <a:tcPr marL="8320" marR="8320" marT="83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68%</a:t>
                      </a:r>
                    </a:p>
                  </a:txBody>
                  <a:tcPr marL="8320" marR="8320" marT="8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0426" y="168797"/>
            <a:ext cx="11450668" cy="3949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defTabSz="914400">
              <a:lnSpc>
                <a:spcPct val="8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000000"/>
                </a:solidFill>
                <a:latin typeface="Impact" panose="020B0806030902050204" pitchFamily="34" charset="0"/>
                <a:ea typeface="+mn-ea"/>
                <a:cs typeface="+mn-cs"/>
              </a:rPr>
              <a:t>ОСНАЩЁННОСТЬ МО В РАМКАХ ГОБМП </a:t>
            </a:r>
            <a:r>
              <a:rPr lang="ru-RU" sz="2400" dirty="0" smtClean="0">
                <a:solidFill>
                  <a:srgbClr val="000000"/>
                </a:solidFill>
                <a:latin typeface="Impact" panose="020B0806030902050204" pitchFamily="34" charset="0"/>
                <a:ea typeface="+mn-ea"/>
                <a:cs typeface="+mn-cs"/>
              </a:rPr>
              <a:t>КАНАЛАМИ </a:t>
            </a:r>
            <a:r>
              <a:rPr lang="ru-RU" sz="2400" dirty="0">
                <a:solidFill>
                  <a:srgbClr val="000000"/>
                </a:solidFill>
                <a:latin typeface="Impact" panose="020B0806030902050204" pitchFamily="34" charset="0"/>
                <a:ea typeface="+mn-ea"/>
                <a:cs typeface="+mn-cs"/>
              </a:rPr>
              <a:t>СВЯЗИ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68100" y="6368205"/>
            <a:ext cx="714935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44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0426" y="168797"/>
            <a:ext cx="11450668" cy="3949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defTabSz="914400">
              <a:lnSpc>
                <a:spcPct val="8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000000"/>
                </a:solidFill>
                <a:latin typeface="Impact" panose="020B0806030902050204" pitchFamily="34" charset="0"/>
                <a:ea typeface="+mn-ea"/>
                <a:cs typeface="+mn-cs"/>
              </a:rPr>
              <a:t>ОСНАЩЁННОСТЬ МО В РАМКАХ </a:t>
            </a:r>
            <a:r>
              <a:rPr lang="ru-RU" sz="2400" dirty="0" smtClean="0">
                <a:solidFill>
                  <a:srgbClr val="000000"/>
                </a:solidFill>
                <a:latin typeface="Impact" panose="020B0806030902050204" pitchFamily="34" charset="0"/>
                <a:ea typeface="+mn-ea"/>
                <a:cs typeface="+mn-cs"/>
              </a:rPr>
              <a:t>ГОБМП КОМПЬЮТЕРНОЙ ТЕХНИКОЙ</a:t>
            </a:r>
            <a:endParaRPr lang="ru-RU" sz="2400" dirty="0">
              <a:solidFill>
                <a:srgbClr val="000000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68100" y="6368205"/>
            <a:ext cx="714935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</a:t>
            </a:r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07062"/>
              </p:ext>
            </p:extLst>
          </p:nvPr>
        </p:nvGraphicFramePr>
        <p:xfrm>
          <a:off x="245534" y="1242814"/>
          <a:ext cx="11626288" cy="3915864"/>
        </p:xfrm>
        <a:graphic>
          <a:graphicData uri="http://schemas.openxmlformats.org/drawingml/2006/table">
            <a:tbl>
              <a:tblPr/>
              <a:tblGrid>
                <a:gridCol w="270933"/>
                <a:gridCol w="1143420"/>
                <a:gridCol w="513618"/>
                <a:gridCol w="513618"/>
                <a:gridCol w="453193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  <a:gridCol w="513618"/>
              </a:tblGrid>
              <a:tr h="99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регионов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ЦРБ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 (без учета ЦРБ)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АПО самостоятельные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шт. ед. МП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Списание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Потребность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шт. ед. МП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Списание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Потребность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шт. ед. МП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Списание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Потребность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шт. ед. МП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Списание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Потребность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 в 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Акмолинская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Актюбинская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2386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1951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2221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692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1644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Алматинская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5612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5364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664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498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Атырауская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1455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608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1098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ВКО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3488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915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476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3049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7895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1881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618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1520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Жамбылская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1981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1742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2383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938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1823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ЗКО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1644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684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1254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Карагандинская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Костанайская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2419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736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2101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938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1384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Кызылординская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2511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926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1934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1489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540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1173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Мангистауская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757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2128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1830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Павлодарская 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747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675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4895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1020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463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723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ЮКО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2932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771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2517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7351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8233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2457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678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6454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Алматы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12869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3345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11072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7742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2502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5957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Астана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9346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7332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35702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13090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6072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28684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82187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27710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13893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68370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44696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18140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6312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32868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14209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2811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1105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12503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7176" marR="7176" marT="7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0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68100" y="6368205"/>
            <a:ext cx="714935" cy="365125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18</a:t>
            </a:r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207933" y="10857"/>
            <a:ext cx="1195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(80-Шаг Плана Наций)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16654"/>
              </p:ext>
            </p:extLst>
          </p:nvPr>
        </p:nvGraphicFramePr>
        <p:xfrm>
          <a:off x="728133" y="1132215"/>
          <a:ext cx="10600266" cy="5141584"/>
        </p:xfrm>
        <a:graphic>
          <a:graphicData uri="http://schemas.openxmlformats.org/drawingml/2006/table">
            <a:tbl>
              <a:tblPr firstRow="1" firstCol="1" bandRow="1"/>
              <a:tblGrid>
                <a:gridCol w="512540"/>
                <a:gridCol w="3727567"/>
                <a:gridCol w="2120053"/>
                <a:gridCol w="2120053"/>
                <a:gridCol w="2120053"/>
              </a:tblGrid>
              <a:tr h="496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завершения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исполнения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обучающих семинаров по ОСМС с учетом изменений в Закон об обязательном социальном медицинском страховании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indent="368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для подготовки пула спикеров от МЗСР РК, из числа видных деятелей системы здравоохранения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 2017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МЗ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(ДСМУ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КОМУ, ДОМП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ДНЧР, ККМФД), ФСМС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indent="368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подготовки пула спикеров от региональных штабов, из числа сотрудников местных исполнительных органов и территориальных подразделений ведомств МЗ РК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Февраль-Март 2017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МЗ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(ДСМУ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КОМУ, ДОМП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ДНЧР, ККМФД), ФСМС, </a:t>
                      </a:r>
                      <a:r>
                        <a:rPr lang="ru-RU" sz="13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акиматы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indent="3683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для подготовки пула спикеров  из числа профессорско-преподавательского состава медицинских ВУЗов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Февраль-Март 2017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МЗ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(ДСМУ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КОМУ, ДОМП</a:t>
                      </a: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ДНЧР, ККМФД), ФСМС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для представителей СМИ по вопросам объективного и качественного освещения хода внедрения ОСМС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 2017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МЗ, ФСМС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списков участников </a:t>
                      </a:r>
                      <a:r>
                        <a:rPr lang="ru-RU" sz="13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семинаров в МЗ РК </a:t>
                      </a: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Департамент стандартизации медицинских услуг)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Списки участников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15.02.2017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НИИ, НЦ, ВУЗы, </a:t>
                      </a:r>
                      <a:r>
                        <a:rPr lang="ru-RU" sz="13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акиматы</a:t>
                      </a:r>
                      <a:r>
                        <a:rPr lang="ru-RU" sz="13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ТД КОМУ, ТД ККМФД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00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611052"/>
            <a:ext cx="12183035" cy="2346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63085" y="6385142"/>
            <a:ext cx="519953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87" y="-65081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4225" y="401630"/>
            <a:ext cx="915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cs typeface="Arial"/>
              </a:rPr>
              <a:t>ПОДГОТОВКА НОРМАТИВНО-ПРАВОВОЙ БАЗЫ ДЛЯ ВНЕДРЕНИЯ ОСМС</a:t>
            </a:r>
            <a:endParaRPr lang="ru-RU" sz="2000" b="1" u="sng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88889" y="436578"/>
            <a:ext cx="0" cy="60984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049802" y="3135108"/>
            <a:ext cx="6653001" cy="66313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РК</a:t>
            </a: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 22 декабря 2016 года «О внесении изменений и дополнений в некоторые законодательные акты по вопросам ОСМС»:</a:t>
            </a:r>
          </a:p>
          <a:p>
            <a:pPr marL="449280" lvl="1" indent="-179395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9280" algn="l"/>
              </a:tabLs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Перенос срока выплат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ОСМС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 1 июля 2017 года на 1 января 2018 года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9" y="1108100"/>
            <a:ext cx="1541180" cy="14573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0244" y="807089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854640" y="784833"/>
            <a:ext cx="4088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Принятые нормативно-правовые акты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67326" y="1102619"/>
            <a:ext cx="4958409" cy="103521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РК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 16 ноября 2015 года «Об ОСМС»:</a:t>
            </a:r>
            <a:endParaRPr lang="ru-RU" sz="1400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80" lvl="1" indent="-187332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Принципы ОСМС</a:t>
            </a:r>
          </a:p>
          <a:p>
            <a:pPr marL="449280" lvl="1" indent="-187332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Государственное регулирование ОСМС</a:t>
            </a:r>
          </a:p>
          <a:p>
            <a:pPr marL="449280" lvl="1" indent="-187332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Права и обязанности застрахованных</a:t>
            </a:r>
          </a:p>
          <a:p>
            <a:pPr marL="449280" lvl="1" indent="-187332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Условия предоставления медицинской помощи и др.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88208" y="2189418"/>
            <a:ext cx="5940000" cy="87356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РК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 16 ноября 2015 года «О внесении изменений и дополнений в некоторые законодательные акты по вопросам ОСМС»:</a:t>
            </a:r>
            <a:endParaRPr lang="ru-RU" sz="1400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49280" lvl="1" indent="-187332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Создание условий для функционирования ОСМС</a:t>
            </a:r>
          </a:p>
          <a:p>
            <a:pPr marL="449280" lvl="1" indent="-187332" defTabSz="490889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Корректировка перечня ГОБМП.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91146" y="5381731"/>
            <a:ext cx="2952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Разработаны проекты НПА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8208" y="5715438"/>
            <a:ext cx="7214595" cy="4629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4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Проект Закона РК </a:t>
            </a:r>
            <a:r>
              <a:rPr lang="ru-RU" sz="1400" dirty="0"/>
              <a:t>«О внесении изменений и дополнений в некоторые законодательные акты по вопросам здравоохранения и социально-трудовой сферы»</a:t>
            </a:r>
            <a:endParaRPr lang="ru-RU" sz="1400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10202" y="4902611"/>
            <a:ext cx="7771250" cy="48838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t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ПП РК </a:t>
            </a:r>
            <a:r>
              <a:rPr lang="ru-RU" sz="1400" dirty="0">
                <a:solidFill>
                  <a:schemeClr val="tx1"/>
                </a:solidFill>
              </a:rPr>
              <a:t>от 1 июля 2016 года №389 «О создании НАО «Фонд социального медицинского страхования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400" dirty="0"/>
              <a:t>26.09.2016 г. НАО «Фонд социального медицинского страхования» </a:t>
            </a:r>
            <a:r>
              <a:rPr lang="ru-RU" sz="1400" dirty="0" smtClean="0"/>
              <a:t>был з</a:t>
            </a:r>
            <a:r>
              <a:rPr lang="ru-RU" sz="1400" dirty="0" smtClean="0">
                <a:solidFill>
                  <a:schemeClr val="tx1"/>
                </a:solidFill>
              </a:rPr>
              <a:t>арегистрирован </a:t>
            </a:r>
            <a:r>
              <a:rPr lang="ru-RU" sz="1400" dirty="0"/>
              <a:t>в органах </a:t>
            </a:r>
            <a:r>
              <a:rPr lang="ru-RU" sz="1400" dirty="0" smtClean="0"/>
              <a:t>юстиции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7537" y="3855263"/>
            <a:ext cx="6878596" cy="46697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>
                <a:solidFill>
                  <a:schemeClr val="tx1"/>
                </a:solidFill>
              </a:rPr>
              <a:t>ПП РК </a:t>
            </a:r>
            <a:r>
              <a:rPr lang="ru-RU" sz="1400" dirty="0">
                <a:solidFill>
                  <a:schemeClr val="tx1"/>
                </a:solidFill>
              </a:rPr>
              <a:t>от 05 мая 2016 года №274 «О некоторых вопросах финансовой устойчивости фонда социального медицинского страхования»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97377" y="4377458"/>
            <a:ext cx="7312058" cy="46993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ПП РК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от 14 апреля 2016 года №210 «Об определении перечня финансовых инструментов для инвестирования активов фонда социального медицинского страхования»</a:t>
            </a:r>
            <a:endParaRPr lang="ru-RU" sz="1400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46817" y="6252890"/>
            <a:ext cx="7299316" cy="26943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Разработаны проекты </a:t>
            </a:r>
            <a:r>
              <a:rPr lang="ru-RU" sz="1400" u="sng" dirty="0">
                <a:solidFill>
                  <a:prstClr val="black"/>
                </a:solidFill>
                <a:latin typeface="Arial Narrow" panose="020B0606020202030204" pitchFamily="34" charset="0"/>
              </a:rPr>
              <a:t>13 </a:t>
            </a:r>
            <a:r>
              <a:rPr lang="ru-RU" sz="1400" u="sng" dirty="0">
                <a:solidFill>
                  <a:schemeClr val="tx1"/>
                </a:solidFill>
              </a:rPr>
              <a:t>основных </a:t>
            </a:r>
            <a:r>
              <a:rPr lang="ru-RU" sz="1400" u="sng" dirty="0" smtClean="0">
                <a:solidFill>
                  <a:schemeClr val="tx1"/>
                </a:solidFill>
              </a:rPr>
              <a:t>НПА</a:t>
            </a:r>
            <a:r>
              <a:rPr lang="ru-RU" sz="1400" dirty="0" smtClean="0">
                <a:solidFill>
                  <a:schemeClr val="tx1"/>
                </a:solidFill>
              </a:rPr>
              <a:t> и других подзаконных актов (около 75 Приказов)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Прямоугольник 12"/>
          <p:cNvSpPr>
            <a:spLocks noChangeArrowheads="1"/>
          </p:cNvSpPr>
          <p:nvPr/>
        </p:nvSpPr>
        <p:spPr bwMode="auto">
          <a:xfrm>
            <a:off x="125416" y="-9522"/>
            <a:ext cx="11952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altLang="ru-RU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(80-Шаг Плана Наций)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9602" y="-1189357"/>
            <a:ext cx="10645140" cy="5386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dirty="0"/>
          </a:p>
          <a:p>
            <a:pPr marL="1160508" algn="just">
              <a:defRPr/>
            </a:pPr>
            <a:endParaRPr lang="ru-RU" sz="1600" dirty="0"/>
          </a:p>
          <a:p>
            <a:pPr marL="1160508" algn="just">
              <a:defRPr/>
            </a:pPr>
            <a:endParaRPr lang="ru-RU" dirty="0"/>
          </a:p>
          <a:p>
            <a:pPr marL="1160508" algn="just">
              <a:defRPr/>
            </a:pPr>
            <a:endParaRPr lang="ru-RU" dirty="0"/>
          </a:p>
          <a:p>
            <a:pPr marL="1160508" algn="just">
              <a:defRPr/>
            </a:pPr>
            <a:endParaRPr lang="ru-RU" dirty="0"/>
          </a:p>
          <a:p>
            <a:pPr marL="1160508" algn="just">
              <a:defRPr/>
            </a:pPr>
            <a:endParaRPr lang="ru-RU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500" u="sng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401263" y="455084"/>
            <a:ext cx="945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cs typeface="Arial"/>
              </a:rPr>
              <a:t>ИНФОРМАЦИОННО-РАЗЪЯСНИТЕЛЬНАЯ </a:t>
            </a:r>
            <a:r>
              <a:rPr lang="ru-RU" sz="2000" b="1" dirty="0" smtClean="0">
                <a:solidFill>
                  <a:prstClr val="black"/>
                </a:solidFill>
                <a:cs typeface="Arial"/>
              </a:rPr>
              <a:t>РАБОТА (ИРР)</a:t>
            </a:r>
            <a:endParaRPr lang="ru-RU" sz="2000" b="1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44434" y="544450"/>
            <a:ext cx="0" cy="60984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10244" y="856348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483663" y="934739"/>
            <a:ext cx="10487135" cy="68015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500" dirty="0"/>
              <a:t>В соответствии с поручением Президента Республики Казахстан от 5 мая 2016 года № 01-7.4 приказом Министра здравоохранения и социального развития РК от 19 мая 2016 года № 388 создан Р</a:t>
            </a:r>
            <a:r>
              <a:rPr lang="ru-RU" sz="1500" dirty="0" smtClean="0"/>
              <a:t>еспубликанский </a:t>
            </a:r>
            <a:r>
              <a:rPr lang="ru-RU" sz="1500" dirty="0"/>
              <a:t>штаб и утверждена Дорожная карта по проведению ИРР по законодательству РК об ОСМС, также сформированы штабы на региональном уровне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83665" y="1684260"/>
            <a:ext cx="10487135" cy="68984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/>
              <a:t>Встречи: </a:t>
            </a:r>
          </a:p>
          <a:p>
            <a:pPr marL="444518" lvl="1" indent="-174632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Членами Республиканского и </a:t>
            </a:r>
            <a:r>
              <a:rPr lang="ru-RU" sz="1500" dirty="0" smtClean="0"/>
              <a:t>региональных штабов </a:t>
            </a:r>
            <a:r>
              <a:rPr lang="ru-RU" sz="1500" dirty="0"/>
              <a:t>в 2016 году были осуществлены выезды </a:t>
            </a:r>
            <a:r>
              <a:rPr lang="ru-RU" sz="1500" dirty="0" smtClean="0"/>
              <a:t>в во все регионы до уровня села, </a:t>
            </a:r>
            <a:r>
              <a:rPr lang="ru-RU" sz="1500" dirty="0"/>
              <a:t>в ходе которых проведено </a:t>
            </a:r>
            <a:r>
              <a:rPr lang="ru-RU" sz="1500" u="sng" dirty="0"/>
              <a:t>2 317 встреч</a:t>
            </a:r>
            <a:r>
              <a:rPr lang="ru-RU" sz="1500" dirty="0"/>
              <a:t>, охвачено более </a:t>
            </a:r>
            <a:r>
              <a:rPr lang="ru-RU" sz="1500" u="sng" dirty="0"/>
              <a:t>182 тыс. человек </a:t>
            </a:r>
            <a:r>
              <a:rPr lang="ru-RU" sz="1200" i="1" dirty="0"/>
              <a:t>(работодатели, работники бюджетных организаций, </a:t>
            </a:r>
            <a:r>
              <a:rPr lang="ru-RU" sz="1200" i="1" dirty="0" err="1"/>
              <a:t>самозанятые</a:t>
            </a:r>
            <a:r>
              <a:rPr lang="ru-RU" sz="1200" i="1" dirty="0"/>
              <a:t>, фермеры)</a:t>
            </a:r>
            <a:endParaRPr lang="en-US" sz="1200" i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83665" y="2436846"/>
            <a:ext cx="10487135" cy="71213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/>
              <a:t>СМИ:</a:t>
            </a:r>
          </a:p>
          <a:p>
            <a:pPr marL="444518" lvl="1" indent="-190507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Всего по тематике ОСМС в 2016 году </a:t>
            </a:r>
            <a:r>
              <a:rPr lang="ru-RU" sz="1500" dirty="0" smtClean="0"/>
              <a:t>на республиканском уровне опубликовано более </a:t>
            </a:r>
            <a:r>
              <a:rPr lang="ru-RU" sz="1500" u="sng" dirty="0"/>
              <a:t>900 материалов</a:t>
            </a:r>
            <a:r>
              <a:rPr lang="ru-RU" sz="1500" dirty="0"/>
              <a:t>, в том </a:t>
            </a:r>
            <a:r>
              <a:rPr lang="ru-RU" sz="1500" dirty="0" smtClean="0"/>
              <a:t>числе на региональном уровне </a:t>
            </a:r>
            <a:r>
              <a:rPr lang="ru-RU" sz="1500" dirty="0"/>
              <a:t>по ИРР - </a:t>
            </a:r>
            <a:r>
              <a:rPr lang="ru-RU" sz="1500" u="sng" dirty="0"/>
              <a:t>337 материалов</a:t>
            </a:r>
            <a:r>
              <a:rPr lang="ru-RU" sz="1500" dirty="0"/>
              <a:t> </a:t>
            </a:r>
            <a:r>
              <a:rPr lang="ru-RU" sz="1200" i="1" dirty="0" smtClean="0"/>
              <a:t>(</a:t>
            </a:r>
            <a:r>
              <a:rPr lang="ru-RU" sz="1200" i="1" dirty="0"/>
              <a:t>98 ТВ-сюжетов, опубликовано 225 материалов в печатных изданиях и более 87 информационных сообщений)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83665" y="3218348"/>
            <a:ext cx="10487135" cy="51966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 smtClean="0"/>
              <a:t>Социальные сети:</a:t>
            </a:r>
            <a:endParaRPr lang="ru-RU" sz="1600" b="1" i="1" dirty="0"/>
          </a:p>
          <a:p>
            <a:pPr marL="444518" lvl="1" indent="-190507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Создана </a:t>
            </a:r>
            <a:r>
              <a:rPr lang="ru-RU" sz="1500" dirty="0"/>
              <a:t>официальная страница ФСМС в социальной сети </a:t>
            </a:r>
            <a:r>
              <a:rPr lang="ru-RU" sz="1500" dirty="0" err="1"/>
              <a:t>Facebook</a:t>
            </a:r>
            <a:r>
              <a:rPr lang="ru-RU" sz="1500" dirty="0"/>
              <a:t>, размещено </a:t>
            </a:r>
            <a:r>
              <a:rPr lang="ru-RU" sz="1500" u="sng" dirty="0"/>
              <a:t>292 </a:t>
            </a:r>
            <a:r>
              <a:rPr lang="ru-RU" sz="1500" u="sng" dirty="0" smtClean="0"/>
              <a:t>поста,</a:t>
            </a:r>
            <a:r>
              <a:rPr lang="ru-RU" sz="1500" dirty="0"/>
              <a:t> </a:t>
            </a:r>
            <a:r>
              <a:rPr lang="ru-RU" sz="1500" dirty="0" smtClean="0"/>
              <a:t>1217 подписчиков. 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83663" y="5773981"/>
            <a:ext cx="10487135" cy="70570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en-US" sz="1600" b="1" i="1" dirty="0"/>
              <a:t>Call-</a:t>
            </a:r>
            <a:r>
              <a:rPr lang="ru-RU" sz="1600" b="1" i="1" dirty="0"/>
              <a:t>центры:</a:t>
            </a:r>
          </a:p>
          <a:p>
            <a:pPr marL="444518" lvl="1" indent="-190507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В 11 областях РК на базе УЗ действуют </a:t>
            </a:r>
            <a:r>
              <a:rPr lang="ru-RU" sz="1500" dirty="0" err="1"/>
              <a:t>Call</a:t>
            </a:r>
            <a:r>
              <a:rPr lang="ru-RU" sz="1500" dirty="0"/>
              <a:t>-центры по консультированию населения по вопросам ОСМС. </a:t>
            </a:r>
            <a:br>
              <a:rPr lang="ru-RU" sz="1500" dirty="0"/>
            </a:br>
            <a:r>
              <a:rPr lang="ru-RU" sz="1500" u="sng" dirty="0"/>
              <a:t>Единый контакт центр – 1431</a:t>
            </a:r>
            <a:r>
              <a:rPr lang="ru-RU" sz="1500" dirty="0"/>
              <a:t>, на базе РЦРЗ действует </a:t>
            </a:r>
            <a:r>
              <a:rPr lang="ru-RU" sz="1500" u="sng" dirty="0"/>
              <a:t>лекарственный центр – 8 800 080 88 87</a:t>
            </a:r>
            <a:r>
              <a:rPr lang="ru-RU" sz="1500" dirty="0"/>
              <a:t> </a:t>
            </a:r>
            <a:r>
              <a:rPr lang="ru-RU" sz="1400" i="1" dirty="0"/>
              <a:t>(звонок бесплатный)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83665" y="3789680"/>
            <a:ext cx="10487135" cy="864201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/>
              <a:t>Освещение:</a:t>
            </a:r>
          </a:p>
          <a:p>
            <a:pPr marL="444518" lvl="1" indent="-190507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smtClean="0"/>
              <a:t>Разработаны 2 </a:t>
            </a:r>
            <a:r>
              <a:rPr lang="ru-RU" sz="1500" dirty="0"/>
              <a:t>информационных, обучающих и вирусных </a:t>
            </a:r>
            <a:r>
              <a:rPr lang="ru-RU" sz="1500" dirty="0" smtClean="0"/>
              <a:t>видеороликов, на стадии разработки 6 видеороликов (</a:t>
            </a:r>
            <a:r>
              <a:rPr lang="ru-RU" sz="1500" dirty="0"/>
              <a:t>для трансляции </a:t>
            </a:r>
            <a:r>
              <a:rPr lang="ru-RU" sz="1500" dirty="0" smtClean="0"/>
              <a:t>в </a:t>
            </a:r>
            <a:r>
              <a:rPr lang="ru-RU" sz="1500" dirty="0"/>
              <a:t>эфире республиканских и региональных телеканалов, на видео-хостинге </a:t>
            </a:r>
            <a:r>
              <a:rPr lang="en-US" sz="1500" dirty="0" err="1"/>
              <a:t>Youtube</a:t>
            </a:r>
            <a:r>
              <a:rPr lang="ru-RU" sz="1500" dirty="0"/>
              <a:t>, в </a:t>
            </a:r>
            <a:r>
              <a:rPr lang="ru-RU" sz="1500" dirty="0" err="1"/>
              <a:t>ЦОНах</a:t>
            </a:r>
            <a:r>
              <a:rPr lang="ru-RU" sz="1500" dirty="0"/>
              <a:t>, размещением на LED дисплеях аэропортов, автобусных и железнодорожных станций </a:t>
            </a:r>
            <a:r>
              <a:rPr lang="ru-RU" sz="1200" i="1" dirty="0"/>
              <a:t>(планируемый охват населения 3 млн. </a:t>
            </a:r>
            <a:r>
              <a:rPr lang="ru-RU" sz="1200" i="1" dirty="0" smtClean="0"/>
              <a:t>человек)</a:t>
            </a:r>
            <a:endParaRPr lang="ru-RU" sz="12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83662" y="4705045"/>
            <a:ext cx="10487135" cy="102151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Tx/>
              <a:buChar char="►"/>
            </a:pPr>
            <a:r>
              <a:rPr lang="ru-RU" sz="1600" b="1" i="1" dirty="0"/>
              <a:t>Опрос:</a:t>
            </a:r>
          </a:p>
          <a:p>
            <a:pPr marL="447675" indent="-180975" algn="just">
              <a:buFont typeface="Arial" panose="020B0604020202020204" pitchFamily="34" charset="0"/>
              <a:buChar char="•"/>
            </a:pPr>
            <a:r>
              <a:rPr lang="ru-RU" altLang="ru-RU" sz="1500" dirty="0"/>
              <a:t>Проведен социальный опрос который охватил 4134 жителя 12 областей и города Алматы. </a:t>
            </a:r>
          </a:p>
          <a:p>
            <a:pPr marL="447675" indent="-180975" algn="just">
              <a:buFont typeface="Arial" panose="020B0604020202020204" pitchFamily="34" charset="0"/>
              <a:buChar char="•"/>
            </a:pPr>
            <a:r>
              <a:rPr lang="ru-RU" altLang="ru-RU" sz="1500" dirty="0"/>
              <a:t>66 % интервьюеров считают, что  ответственность за свое здоровье должны нести сами респонденты, 20 % респондентов ответственность возлагают на государство, 8 % - на работодателя, 4 % затруднились с ответом, 2 % - другое. </a:t>
            </a:r>
            <a:endParaRPr lang="ru-RU" altLang="ru-RU" sz="1500" b="1" u="sng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55471" y="6423216"/>
            <a:ext cx="954555" cy="365125"/>
          </a:xfrm>
        </p:spPr>
        <p:txBody>
          <a:bodyPr rtlCol="0"/>
          <a:lstStyle/>
          <a:p>
            <a:pPr>
              <a:defRPr/>
            </a:pPr>
            <a:r>
              <a:rPr lang="ru-RU" sz="3600" b="1" dirty="0">
                <a:ln w="1016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1" y="1153304"/>
            <a:ext cx="1074795" cy="10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9600" y="44625"/>
            <a:ext cx="109728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/>
          </a:p>
        </p:txBody>
      </p:sp>
      <p:sp>
        <p:nvSpPr>
          <p:cNvPr id="25" name="Полилиния 24"/>
          <p:cNvSpPr/>
          <p:nvPr/>
        </p:nvSpPr>
        <p:spPr>
          <a:xfrm>
            <a:off x="380961" y="3911211"/>
            <a:ext cx="2506488" cy="613354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Утверждение </a:t>
            </a:r>
            <a:r>
              <a:rPr lang="ru-RU" sz="1300" dirty="0" smtClean="0"/>
              <a:t>и реализация медиа-плана </a:t>
            </a:r>
            <a:r>
              <a:rPr lang="ru-RU" sz="1300" dirty="0"/>
              <a:t>по информированию населения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3197145" y="3115851"/>
            <a:ext cx="2506488" cy="56142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Создание структурных подразделений и филиалов ФСМС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6148280" y="3286053"/>
            <a:ext cx="2477401" cy="787891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Аккумулирование взносов и отчислений на ОСМС, отчетность по сборам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380960" y="558150"/>
            <a:ext cx="11090748" cy="447055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Разработана и утверждена Дорожная карта на 2017 год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3208759" y="2175897"/>
            <a:ext cx="2505600" cy="71810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Разработка и принятие </a:t>
            </a:r>
            <a:r>
              <a:rPr lang="ru-RU" sz="1300" dirty="0"/>
              <a:t>НПА 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6134180" y="4473373"/>
            <a:ext cx="2491501" cy="860323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Подготовка к закупу медицинских и фармацевтических услуг, заключению договоров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8953521" y="1099738"/>
            <a:ext cx="2502444" cy="742180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4 квартал </a:t>
            </a:r>
          </a:p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2017 года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8957416" y="4421773"/>
            <a:ext cx="2505600" cy="861127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Ликвидация Комитета оплаты медицинских услуг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0461" y="1997063"/>
            <a:ext cx="11525331" cy="457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197145" y="3909849"/>
            <a:ext cx="2506488" cy="67121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Подписание Правил взаимодействия между ФСМС с заинтересованными организациями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380961" y="3068014"/>
            <a:ext cx="2506488" cy="640227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Утверждение стратегии ФСМС на 2017-2021 годы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6122611" y="2184121"/>
            <a:ext cx="2506488" cy="71810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Утверждение плана закупок услуг по оказанию медицинской помощи в рамках ГОБМП и ОСМС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380961" y="2184121"/>
            <a:ext cx="2506488" cy="71810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Разработка и принятие </a:t>
            </a:r>
            <a:r>
              <a:rPr lang="ru-RU" sz="1300" dirty="0"/>
              <a:t>НПА </a:t>
            </a:r>
          </a:p>
        </p:txBody>
      </p:sp>
      <p:sp>
        <p:nvSpPr>
          <p:cNvPr id="56" name="Полилиния 55"/>
          <p:cNvSpPr/>
          <p:nvPr/>
        </p:nvSpPr>
        <p:spPr>
          <a:xfrm>
            <a:off x="6191253" y="1099738"/>
            <a:ext cx="2476517" cy="742984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3 квартал </a:t>
            </a:r>
          </a:p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2017 года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3198035" y="1099737"/>
            <a:ext cx="2516327" cy="739002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2 квартал </a:t>
            </a:r>
          </a:p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2017 года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380960" y="1099742"/>
            <a:ext cx="2592288" cy="739001"/>
          </a:xfrm>
          <a:custGeom>
            <a:avLst/>
            <a:gdLst>
              <a:gd name="connsiteX0" fmla="*/ 0 w 2349832"/>
              <a:gd name="connsiteY0" fmla="*/ 117492 h 1174916"/>
              <a:gd name="connsiteX1" fmla="*/ 117492 w 2349832"/>
              <a:gd name="connsiteY1" fmla="*/ 0 h 1174916"/>
              <a:gd name="connsiteX2" fmla="*/ 2232340 w 2349832"/>
              <a:gd name="connsiteY2" fmla="*/ 0 h 1174916"/>
              <a:gd name="connsiteX3" fmla="*/ 2349832 w 2349832"/>
              <a:gd name="connsiteY3" fmla="*/ 117492 h 1174916"/>
              <a:gd name="connsiteX4" fmla="*/ 2349832 w 2349832"/>
              <a:gd name="connsiteY4" fmla="*/ 1057424 h 1174916"/>
              <a:gd name="connsiteX5" fmla="*/ 2232340 w 2349832"/>
              <a:gd name="connsiteY5" fmla="*/ 1174916 h 1174916"/>
              <a:gd name="connsiteX6" fmla="*/ 117492 w 2349832"/>
              <a:gd name="connsiteY6" fmla="*/ 1174916 h 1174916"/>
              <a:gd name="connsiteX7" fmla="*/ 0 w 2349832"/>
              <a:gd name="connsiteY7" fmla="*/ 1057424 h 1174916"/>
              <a:gd name="connsiteX8" fmla="*/ 0 w 2349832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9832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2232340" y="0"/>
                </a:lnTo>
                <a:cubicBezTo>
                  <a:pt x="2297229" y="0"/>
                  <a:pt x="2349832" y="52603"/>
                  <a:pt x="2349832" y="117492"/>
                </a:cubicBezTo>
                <a:lnTo>
                  <a:pt x="2349832" y="1057424"/>
                </a:lnTo>
                <a:cubicBezTo>
                  <a:pt x="2349832" y="1122313"/>
                  <a:pt x="2297229" y="1174916"/>
                  <a:pt x="2232340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02" tIns="57272" rIns="68702" bIns="57272" numCol="1" spcCol="1270" anchor="ctr" anchorCtr="0">
            <a:noAutofit/>
          </a:bodyPr>
          <a:lstStyle/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1 квартал </a:t>
            </a:r>
          </a:p>
          <a:p>
            <a:pPr algn="ctr" defTabSz="8001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2017 года</a:t>
            </a:r>
          </a:p>
        </p:txBody>
      </p:sp>
      <p:sp>
        <p:nvSpPr>
          <p:cNvPr id="74" name="Полилиния 73"/>
          <p:cNvSpPr/>
          <p:nvPr/>
        </p:nvSpPr>
        <p:spPr>
          <a:xfrm>
            <a:off x="-5480" y="6463672"/>
            <a:ext cx="12192000" cy="384560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Информационно-разъяснительная работа с населением, работодателями и </a:t>
            </a:r>
            <a:r>
              <a:rPr lang="ru-RU" b="1" dirty="0" err="1"/>
              <a:t>медобщественностью</a:t>
            </a:r>
            <a:r>
              <a:rPr lang="ru-RU" b="1" dirty="0"/>
              <a:t> в течение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64464" y="6300595"/>
            <a:ext cx="3102321" cy="365125"/>
          </a:xfrm>
        </p:spPr>
        <p:txBody>
          <a:bodyPr/>
          <a:lstStyle/>
          <a:p>
            <a:pPr>
              <a:defRPr/>
            </a:pPr>
            <a:fld id="{C5A54819-B18D-4162-80CC-1ADB0918CD88}" type="slidenum">
              <a:rPr lang="ru-RU" alt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pPr>
                <a:defRPr/>
              </a:pPr>
              <a:t>4</a:t>
            </a:fld>
            <a:endParaRPr lang="ru-RU" alt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8964464" y="3229902"/>
            <a:ext cx="2491501" cy="767719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Закуп медицинских и фармацевтических услуг, заключение договоров</a:t>
            </a:r>
          </a:p>
        </p:txBody>
      </p:sp>
      <p:sp>
        <p:nvSpPr>
          <p:cNvPr id="37" name="Полилиния 36"/>
          <p:cNvSpPr/>
          <p:nvPr/>
        </p:nvSpPr>
        <p:spPr>
          <a:xfrm>
            <a:off x="8970520" y="2175898"/>
            <a:ext cx="2505600" cy="717106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Аккумулирование взносов и отчислений на ОСМС, отчетность по сборам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4387" y="-65081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197145" y="4715543"/>
            <a:ext cx="2506488" cy="613354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Планирование объемов медицинской помощи в рамках ОСМС и ГОБМП</a:t>
            </a:r>
            <a:endParaRPr lang="ru-RU" sz="1300" dirty="0"/>
          </a:p>
        </p:txBody>
      </p:sp>
      <p:sp>
        <p:nvSpPr>
          <p:cNvPr id="39" name="Полилиния 38"/>
          <p:cNvSpPr/>
          <p:nvPr/>
        </p:nvSpPr>
        <p:spPr>
          <a:xfrm>
            <a:off x="369272" y="4740945"/>
            <a:ext cx="2506488" cy="613354"/>
          </a:xfrm>
          <a:custGeom>
            <a:avLst/>
            <a:gdLst>
              <a:gd name="connsiteX0" fmla="*/ 0 w 1879866"/>
              <a:gd name="connsiteY0" fmla="*/ 117492 h 1174916"/>
              <a:gd name="connsiteX1" fmla="*/ 117492 w 1879866"/>
              <a:gd name="connsiteY1" fmla="*/ 0 h 1174916"/>
              <a:gd name="connsiteX2" fmla="*/ 1762374 w 1879866"/>
              <a:gd name="connsiteY2" fmla="*/ 0 h 1174916"/>
              <a:gd name="connsiteX3" fmla="*/ 1879866 w 1879866"/>
              <a:gd name="connsiteY3" fmla="*/ 117492 h 1174916"/>
              <a:gd name="connsiteX4" fmla="*/ 1879866 w 1879866"/>
              <a:gd name="connsiteY4" fmla="*/ 1057424 h 1174916"/>
              <a:gd name="connsiteX5" fmla="*/ 1762374 w 1879866"/>
              <a:gd name="connsiteY5" fmla="*/ 1174916 h 1174916"/>
              <a:gd name="connsiteX6" fmla="*/ 117492 w 1879866"/>
              <a:gd name="connsiteY6" fmla="*/ 1174916 h 1174916"/>
              <a:gd name="connsiteX7" fmla="*/ 0 w 1879866"/>
              <a:gd name="connsiteY7" fmla="*/ 1057424 h 1174916"/>
              <a:gd name="connsiteX8" fmla="*/ 0 w 1879866"/>
              <a:gd name="connsiteY8" fmla="*/ 117492 h 11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866" h="1174916">
                <a:moveTo>
                  <a:pt x="0" y="117492"/>
                </a:moveTo>
                <a:cubicBezTo>
                  <a:pt x="0" y="52603"/>
                  <a:pt x="52603" y="0"/>
                  <a:pt x="117492" y="0"/>
                </a:cubicBezTo>
                <a:lnTo>
                  <a:pt x="1762374" y="0"/>
                </a:lnTo>
                <a:cubicBezTo>
                  <a:pt x="1827263" y="0"/>
                  <a:pt x="1879866" y="52603"/>
                  <a:pt x="1879866" y="117492"/>
                </a:cubicBezTo>
                <a:lnTo>
                  <a:pt x="1879866" y="1057424"/>
                </a:lnTo>
                <a:cubicBezTo>
                  <a:pt x="1879866" y="1122313"/>
                  <a:pt x="1827263" y="1174916"/>
                  <a:pt x="1762374" y="1174916"/>
                </a:cubicBezTo>
                <a:lnTo>
                  <a:pt x="117492" y="1174916"/>
                </a:lnTo>
                <a:cubicBezTo>
                  <a:pt x="52603" y="1174916"/>
                  <a:pt x="0" y="1122313"/>
                  <a:pt x="0" y="1057424"/>
                </a:cubicBezTo>
                <a:lnTo>
                  <a:pt x="0" y="11749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1082" tIns="52192" rIns="61082" bIns="52192" numCol="1" spcCol="1270" anchor="ctr" anchorCtr="0">
            <a:noAutofit/>
          </a:bodyPr>
          <a:lstStyle/>
          <a:p>
            <a:pPr algn="ctr" defTabSz="6223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Планирование объемов медицинской помощи в рамках ОСМС и ГОБМП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0024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735" y="2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</a:t>
            </a:r>
            <a:r>
              <a:rPr lang="kk-KZ" sz="20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(80-Шаг Плана Наций)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050" y="2664369"/>
            <a:ext cx="11498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Arial"/>
              </a:rPr>
              <a:t>ОСНОВНЫЕ ПОДХОДЫ ИЗМЕНЕНИЙ В </a:t>
            </a:r>
            <a:r>
              <a:rPr lang="ru-RU" sz="2800" b="1" u="sng" dirty="0">
                <a:solidFill>
                  <a:srgbClr val="002060"/>
                </a:solidFill>
                <a:cs typeface="Arial"/>
              </a:rPr>
              <a:t>ЗАКОНОДАТЕЛЬСТВО ПО ВОПРОСАМ ОБЯЗАТЕЛЬНОГО СОЦИАЛЬНОГО МЕДИЦИНСКОГО СТРАХОВАНИЯ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cs typeface="Arial"/>
              </a:rPr>
              <a:t>(</a:t>
            </a:r>
            <a:r>
              <a:rPr lang="ru-RU" sz="2000" b="1" dirty="0">
                <a:solidFill>
                  <a:srgbClr val="002060"/>
                </a:solidFill>
                <a:cs typeface="Arial"/>
              </a:rPr>
              <a:t>в проекте ЗРК «</a:t>
            </a:r>
            <a:r>
              <a:rPr lang="ru-RU" sz="2000" b="1" dirty="0">
                <a:solidFill>
                  <a:srgbClr val="002060"/>
                </a:solidFill>
              </a:rPr>
              <a:t>О внесении изменений и дополнений в некоторые законодательные акты по вопросам здравоохранения и социально-трудовой сферы</a:t>
            </a:r>
            <a:r>
              <a:rPr lang="ru-RU" sz="2000" b="1" dirty="0">
                <a:solidFill>
                  <a:srgbClr val="002060"/>
                </a:solidFill>
                <a:cs typeface="Arial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880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88851" y="6368208"/>
            <a:ext cx="694187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71" y="-17007"/>
            <a:ext cx="1195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Внедрение обязательного социального медицинского страхования (80-Шаг Плана Наций)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791" y="880836"/>
            <a:ext cx="9155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cs typeface="Arial"/>
              </a:rPr>
              <a:t>ОСНОВНЫЕ ПОДХОДЫ ИЗМЕНЕНИЙ В </a:t>
            </a:r>
            <a:r>
              <a:rPr lang="ru-RU" sz="2000" b="1" u="sng" dirty="0">
                <a:solidFill>
                  <a:prstClr val="black"/>
                </a:solidFill>
                <a:cs typeface="Arial"/>
              </a:rPr>
              <a:t>ЗАКОНОДАТЕЛЬСТВО (в части ОСМС)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36789" y="880835"/>
            <a:ext cx="0" cy="554400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37185" y="4661899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9" rIns="29627" bIns="29628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ОРГАНИЗАЦИЯ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РАБОТЫ ФСМС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 (единый плательщик ГОБМП и ОСМС)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17546" y="5603007"/>
            <a:ext cx="5940000" cy="75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29628" rIns="29627" bIns="29628" numCol="1" spcCol="1270" anchor="ctr" anchorCtr="0">
            <a:noAutofit/>
          </a:bodyPr>
          <a:lstStyle/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50000"/>
                </a:schemeClr>
              </a:buClr>
              <a:buFontTx/>
              <a:buChar char="►"/>
              <a:defRPr/>
            </a:pPr>
            <a:r>
              <a:rPr lang="ru-RU" sz="1604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ЛЕКАРСТВЕННОЕ </a:t>
            </a: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ОБЕСПЕЧЕНИЕ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(в системе ОСМС, гармонизация с нормами ЕАЭС)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2" y="1232661"/>
            <a:ext cx="1864828" cy="14698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10244" y="1338223"/>
            <a:ext cx="11760559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4014" y="2527513"/>
            <a:ext cx="2952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Проект Закона РК «О внесении изменений и дополнений в некоторые законодательные акты по вопросам здравоохранения и социально-трудовой сферы»</a:t>
            </a:r>
          </a:p>
        </p:txBody>
      </p:sp>
      <p:pic>
        <p:nvPicPr>
          <p:cNvPr id="7170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14" y="1497112"/>
            <a:ext cx="942272" cy="10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036373" y="1422092"/>
            <a:ext cx="6257419" cy="162121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ДОХОДЫ ФСМС: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снижение ставок взносов государства и отчислений работодателей;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пересмотр 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ставки и объекта взносов </a:t>
            </a:r>
            <a:r>
              <a:rPr lang="ru-RU" sz="1604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самозанятых</a:t>
            </a:r>
            <a:r>
              <a:rPr lang="ru-RU" sz="1604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категорий лиц, за которых взносы осуществляет государство;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введение взносов для неактивного населения с 2018 года;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расширение плательщиков взносов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593531" y="3173867"/>
            <a:ext cx="5940000" cy="136803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50000"/>
                </a:schemeClr>
              </a:buClr>
            </a:pPr>
            <a:r>
              <a:rPr lang="ru-RU" sz="1604" u="sng" dirty="0">
                <a:solidFill>
                  <a:schemeClr val="tx1"/>
                </a:solidFill>
                <a:latin typeface="Arial Narrow" panose="020B0606020202030204" pitchFamily="34" charset="0"/>
              </a:rPr>
              <a:t>РАСХОДЫ ФСМС: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 err="1"/>
              <a:t>медобеспечение</a:t>
            </a:r>
            <a:r>
              <a:rPr lang="ru-RU" sz="1600" dirty="0"/>
              <a:t> военнослужащих, сотрудников специальных и правоохранительных органов и членов их семей;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dirty="0"/>
              <a:t>медицинское обеспечение отдельных категорий государственных служащих, членов их семей.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117" y="3270932"/>
            <a:ext cx="956784" cy="11207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/>
          <a:srcRect t="6936" b="9655"/>
          <a:stretch/>
        </p:blipFill>
        <p:spPr>
          <a:xfrm>
            <a:off x="4361457" y="5603010"/>
            <a:ext cx="1122489" cy="79641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567" y="4619312"/>
            <a:ext cx="1152618" cy="8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36791" y="558107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4528" y="6368208"/>
            <a:ext cx="748508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2" y="3656446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Закон 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3" y="1606527"/>
            <a:ext cx="256730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69111"/>
              </p:ext>
            </p:extLst>
          </p:nvPr>
        </p:nvGraphicFramePr>
        <p:xfrm>
          <a:off x="3220136" y="1446643"/>
          <a:ext cx="8702924" cy="4133850"/>
        </p:xfrm>
        <a:graphic>
          <a:graphicData uri="http://schemas.openxmlformats.org/drawingml/2006/table">
            <a:tbl>
              <a:tblPr/>
              <a:tblGrid>
                <a:gridCol w="3805353"/>
                <a:gridCol w="758970"/>
                <a:gridCol w="697909"/>
                <a:gridCol w="851449"/>
                <a:gridCol w="868897"/>
                <a:gridCol w="851449"/>
                <a:gridCol w="868897"/>
              </a:tblGrid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до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4%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до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Отчисления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работодателей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1,66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индивидуальных предпринимателей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МЗП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2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Увеличение/снижение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2,5 раза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28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Неактивное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население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(от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МЗП)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действующему ЗРК «Об ОСМС»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проекту ЗРК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3445" y="493443"/>
            <a:ext cx="905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/>
              <a:t>ИЗМЕНЕНИЕ СТАВОК ВЗНОСОВ ГОСУДАРСТВА И ОТЧИСЛЕНИЙ РАБОТОДАТЕЛЕЙ, </a:t>
            </a:r>
            <a:endParaRPr lang="ru-RU" sz="1600" dirty="0" smtClean="0"/>
          </a:p>
          <a:p>
            <a:r>
              <a:rPr lang="ru-RU" sz="1600" dirty="0" smtClean="0"/>
              <a:t>А </a:t>
            </a:r>
            <a:r>
              <a:rPr lang="ru-RU" sz="1600" dirty="0"/>
              <a:t>ТАКЖЕ ВЗНОСОВ САМОЗАНЯТЫХ ЛИЦ, ВВЕДЕНИЕ ВЗНОСОВ НЕАКТИВНОГО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0091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3036791" y="558107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9797" y="6368208"/>
            <a:ext cx="703241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2" y="3656446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Закон 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3" y="1606527"/>
            <a:ext cx="256730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3445" y="658248"/>
            <a:ext cx="90595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/>
              <a:t>ДОХОДЫ ФСМС: </a:t>
            </a:r>
            <a:r>
              <a:rPr lang="ru-RU" sz="1500" dirty="0">
                <a:latin typeface="Arial Narrow" panose="020B0606020202030204" pitchFamily="34" charset="0"/>
              </a:rPr>
              <a:t>РАСШИРЕНИЕ КАТЕГОРИЙ ЛИЦ, ЗА КОТОРЫХ ВЗНОСЫ ОСУЩЕСТВЛЯЕТ ГОСУДАРСТВО</a:t>
            </a:r>
            <a:endParaRPr lang="ru-RU" sz="15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23445" y="1192235"/>
            <a:ext cx="8887780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ЦЕЛЬ – ОБЕСПЕЧЕНИЕ ПРИНЦИПОВ ДОСТУПНОСТИ МЕДИЦИНСКОЙ ПОМОЩИ И ВСЕОБЩЕГО ОХВАТА</a:t>
            </a: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5399" y="1934729"/>
            <a:ext cx="8875826" cy="321739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/>
              <a:t>ПЕРЕЧЕНЬ КАТЕГОРИЙ ЛИЦ</a:t>
            </a:r>
            <a:r>
              <a:rPr lang="kk-KZ" sz="1600" dirty="0"/>
              <a:t>, ЗА КОТОРЫХ УПЛАТУ ВЗНОСОВ ОСУЩЕСТВЛЯЕТ </a:t>
            </a:r>
            <a:r>
              <a:rPr lang="kk-KZ" sz="1600" b="1" u="sng" dirty="0"/>
              <a:t>ГОСУДАРСТВО</a:t>
            </a:r>
            <a:r>
              <a:rPr lang="kk-KZ" sz="1600" dirty="0"/>
              <a:t>, </a:t>
            </a:r>
            <a:r>
              <a:rPr lang="kk-KZ" sz="1600" u="sng" dirty="0"/>
              <a:t>ДОПОЛНЕН СЛЕДУЮЩИМИ КАТЕГОРИЯМИ ЛИЦ: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kk-KZ" sz="1600" u="sng" dirty="0"/>
              <a:t>НЕРАБОТАЮЩИЕ </a:t>
            </a:r>
            <a:r>
              <a:rPr lang="ru-RU" sz="1600" u="sng" dirty="0"/>
              <a:t>ЛИЦА</a:t>
            </a:r>
            <a:r>
              <a:rPr lang="ru-RU" sz="1600" dirty="0"/>
              <a:t>, ОСУЩЕСТВЛЯЮЩИЕ УХОД ЗА РЕБЕНКОМ ИНВАЛИДОМ В ВОЗРАСТЕ ДО 18 ЛЕТ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ЛИЦ, ЗАВЕРШИВШИХ ОБУЧЕНИЕ ПО ОЧНОЙ ФОРМЕ ОБУЧЕНИЯ</a:t>
            </a:r>
            <a:r>
              <a:rPr lang="ru-RU" sz="1600" dirty="0"/>
              <a:t> в ВУЗах, </a:t>
            </a:r>
            <a:r>
              <a:rPr lang="ru-RU" sz="1600" dirty="0" err="1"/>
              <a:t>ТиПО</a:t>
            </a:r>
            <a:r>
              <a:rPr lang="ru-RU" sz="1600" dirty="0"/>
              <a:t>, СО, а также послевузовского образования </a:t>
            </a:r>
            <a:r>
              <a:rPr lang="ru-RU" sz="1600" u="sng" dirty="0"/>
              <a:t>в течение трех календарных месяцев, следующих за месяцем завершения обучение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НЕРАБОТАЮЩИЕ ОРАЛМАНЫ (в течение 1 года со дня регистрации)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/>
              <a:t>ИНОСТРАНЦЫ И ЛИЦ БЕЗ ГРАЖДАНСТВА, ПОСТОЯННО ПРОЖИВАЮЩИЕ НА ТЕРРИТОРИИ РК 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i="1" dirty="0" smtClean="0"/>
              <a:t>(</a:t>
            </a:r>
            <a:r>
              <a:rPr lang="ru-RU" sz="1600" i="1" dirty="0"/>
              <a:t>по категориям лиц, предусмотренных пунктом 1 статьи 26 Закона: дети, пенсионеры, инвалиды, студенты и т.д.) </a:t>
            </a: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603517" y="577650"/>
            <a:ext cx="5175" cy="5885317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58181" y="1109878"/>
            <a:ext cx="11653044" cy="0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" y="6557724"/>
            <a:ext cx="12183035" cy="28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0742" y="6368208"/>
            <a:ext cx="712294" cy="365125"/>
          </a:xfrm>
        </p:spPr>
        <p:txBody>
          <a:bodyPr/>
          <a:lstStyle/>
          <a:p>
            <a:fld id="{95870278-06B0-4A13-912F-5B99F7222F3F}" type="slidenum">
              <a:rPr lang="ru-RU" sz="3600" b="1">
                <a:ln w="1016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fld>
            <a:endParaRPr lang="ru-RU" sz="3600" b="1" dirty="0">
              <a:ln w="1016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7002" y="3656446"/>
            <a:ext cx="273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/>
              <a:t>Закон РК «Об обязательном социальном медицинском страховании»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26" y="31777"/>
            <a:ext cx="11119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ОСНОВНЫЕ ПОДХОДЫ ИЗМЕНЕНИЙ В ЗАКОНОДАТЕЛЬСТВО по ОСМС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4" y="1606527"/>
            <a:ext cx="2166057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3445" y="658246"/>
            <a:ext cx="905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ДОХОДЫ ФСМС: </a:t>
            </a:r>
            <a:r>
              <a:rPr lang="ru-RU" sz="1600" dirty="0">
                <a:latin typeface="Arial Narrow" panose="020B0606020202030204" pitchFamily="34" charset="0"/>
              </a:rPr>
              <a:t>РАСШИРЕНИЕ ПЛАТЕЛЬЩИКОВ ВЗНОСОВ НА ОСМС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15637" y="1192235"/>
            <a:ext cx="9195588" cy="5172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ЦЕЛЬ – ОБЕСПЕЧЕНИЕ ПРИНЦИПОВ ДОСТУПНОСТИ МЕДИЦИНСКОЙ ПОМОЩИ И ВСЕОБЩЕГО ОХВАТА</a:t>
            </a:r>
            <a:endParaRPr lang="ru-RU" sz="1604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27591" y="1919451"/>
            <a:ext cx="6298312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u="sng" dirty="0"/>
              <a:t>ПЕРЕЧЕНЬ ПЛАТЕЛЬЩИКОВ ВЗНОСОВ НА ОСМС </a:t>
            </a:r>
            <a:r>
              <a:rPr lang="kk-KZ" sz="1600" dirty="0"/>
              <a:t>(статья 14 ЗРК «Об ОСМС») </a:t>
            </a:r>
            <a:r>
              <a:rPr lang="kk-KZ" sz="1600" u="sng" dirty="0"/>
              <a:t>ДОПОЛНЕН СЛЕДУЮЩИМИ КАТЕГОРИЯМИ ЛИЦ: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</a:t>
            </a:r>
            <a:r>
              <a:rPr lang="ru-RU" sz="1600" dirty="0"/>
              <a:t> в дипломатических и приравненных к ним представительствах иностранного государства, консульских учреждениях иностранного государства, аккредитованных в Республике </a:t>
            </a:r>
            <a:r>
              <a:rPr lang="ru-RU" sz="1600" dirty="0" smtClean="0"/>
              <a:t>Казахстан </a:t>
            </a:r>
            <a:r>
              <a:rPr lang="ru-RU" sz="1400" i="1" dirty="0" smtClean="0"/>
              <a:t>(граждане РК, </a:t>
            </a:r>
            <a:r>
              <a:rPr lang="ru-RU" sz="1400" i="1" dirty="0" err="1" smtClean="0"/>
              <a:t>оралманы</a:t>
            </a:r>
            <a:r>
              <a:rPr lang="ru-RU" sz="1400" i="1" dirty="0" smtClean="0"/>
              <a:t>, иностранные граждане и лица без гражданства  постоянно проживающие на территории РК)</a:t>
            </a:r>
            <a:endParaRPr lang="ru-RU" sz="14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ЛИЦА, РАБОТАЮЩИЕ</a:t>
            </a:r>
            <a:r>
              <a:rPr lang="ru-RU" sz="1600" dirty="0"/>
              <a:t> в международных и государственных организациях, зарубежных и казахстанских неправительственных общественных организациях и в фондах (не являющихся налоговыми агентами в соответствии с международными договорами</a:t>
            </a:r>
            <a:r>
              <a:rPr lang="ru-RU" sz="1600" dirty="0" smtClean="0"/>
              <a:t>) </a:t>
            </a:r>
            <a:r>
              <a:rPr lang="ru-RU" sz="1400" i="1" dirty="0"/>
              <a:t>(граждане РК, </a:t>
            </a:r>
            <a:r>
              <a:rPr lang="ru-RU" sz="1400" i="1" dirty="0" err="1"/>
              <a:t>оралманы</a:t>
            </a:r>
            <a:r>
              <a:rPr lang="ru-RU" sz="1400" i="1" dirty="0"/>
              <a:t>, иностранные граждане и лица без гражданства </a:t>
            </a:r>
            <a:r>
              <a:rPr lang="ru-RU" sz="1400" i="1" dirty="0" smtClean="0"/>
              <a:t>постоянно </a:t>
            </a:r>
            <a:r>
              <a:rPr lang="ru-RU" sz="1400" i="1" dirty="0"/>
              <a:t>проживающие на территории РК</a:t>
            </a:r>
            <a:r>
              <a:rPr lang="ru-RU" sz="1400" i="1" dirty="0" smtClean="0"/>
              <a:t>)</a:t>
            </a:r>
            <a:endParaRPr lang="ru-RU" sz="1400" i="1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600" u="sng" dirty="0" smtClean="0"/>
              <a:t>НЕАКТИВНОЕ </a:t>
            </a:r>
            <a:r>
              <a:rPr lang="ru-RU" sz="1600" u="sng" dirty="0"/>
              <a:t>НАСЕЛЕНИЕ </a:t>
            </a:r>
            <a:r>
              <a:rPr lang="ru-RU" sz="1600" dirty="0"/>
              <a:t>- ИНЫЕ ЛИЦА, В ТОМ ЧИСЛЕ САМОСТОЯТЕЛЬНО ЗАНЯТЫЕ, УСТАНОВЛЕННЫЕ ЗАКОНОМ РК «О ЗАНЯТОСТИ НАСЕЛЕНИЯ»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600" u="sng" dirty="0"/>
              <a:t>ГРАЖДАНЕ РЕСПУБЛИКИ КАЗАХСТАН, ВЫЕХАВШИЕ ЗА ПРЕДЕЛЫ РК</a:t>
            </a:r>
            <a:r>
              <a:rPr lang="ru-RU" sz="1600" dirty="0"/>
              <a:t>, за исключением выехавших на ПМЖ за пределы РК</a:t>
            </a:r>
            <a:endParaRPr lang="ru-RU" sz="1604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23425" y="1920099"/>
            <a:ext cx="2287803" cy="43274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/>
              <a:t>СРОК ВВЕДЕНИЯ, СТАВКИ ВЗНОСОВ И ОБЪЕКТ ИСЧИСЛЕНИЯ: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/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/>
              <a:t>5</a:t>
            </a:r>
            <a:r>
              <a:rPr lang="kk-KZ" sz="1600" u="sng" dirty="0"/>
              <a:t>% от начисленного ДОХОДА,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 smtClean="0"/>
              <a:t>      </a:t>
            </a:r>
            <a:r>
              <a:rPr lang="kk-KZ" sz="1600" u="sng" dirty="0" smtClean="0"/>
              <a:t>с </a:t>
            </a:r>
            <a:r>
              <a:rPr lang="kk-KZ" sz="1600" u="sng" dirty="0"/>
              <a:t>1 июля 2017 года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 smtClean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/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/>
              <a:t>5</a:t>
            </a:r>
            <a:r>
              <a:rPr lang="kk-KZ" sz="1600" u="sng" dirty="0"/>
              <a:t>% от 1 МЗП,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 smtClean="0"/>
              <a:t>      </a:t>
            </a:r>
            <a:r>
              <a:rPr lang="kk-KZ" sz="1600" u="sng" dirty="0" smtClean="0"/>
              <a:t>с </a:t>
            </a:r>
            <a:r>
              <a:rPr lang="kk-KZ" sz="1600" u="sng" dirty="0"/>
              <a:t>1 января 2018 </a:t>
            </a:r>
            <a:r>
              <a:rPr lang="kk-KZ" sz="1600" u="sng" dirty="0" smtClean="0"/>
              <a:t>года</a:t>
            </a:r>
            <a:endParaRPr lang="ru-RU" sz="1604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309870" y="2898626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290259" y="5062235"/>
            <a:ext cx="262233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3734</Words>
  <Application>Microsoft Office PowerPoint</Application>
  <PresentationFormat>Широкоэкранный</PresentationFormat>
  <Paragraphs>1015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MS Mincho</vt:lpstr>
      <vt:lpstr>Arial</vt:lpstr>
      <vt:lpstr>Arial Narrow</vt:lpstr>
      <vt:lpstr>Calibri</vt:lpstr>
      <vt:lpstr>Impact</vt:lpstr>
      <vt:lpstr>Times New Roman</vt:lpstr>
      <vt:lpstr>Wingdings</vt:lpstr>
      <vt:lpstr>Тема Office</vt:lpstr>
      <vt:lpstr>Усиление финансовой устойчивости системы здравоохранения на основе принципа СОЛИДАРНОЙ ОТВЕТСТВЕННОСТИ государства, работодателей и граждан.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ОСНАЩЁННОСТЬ МО В РАМКАХ ГОБМП КОМПЬЮТЕРНОЙ ТЕХНИКОЙ И КАНАЛАМИ СВЯЗИ</vt:lpstr>
      <vt:lpstr>ОСНАЩЁННОСТЬ МО В РАМКАХ ГОБМП КАНАЛАМИ СВЯЗИ</vt:lpstr>
      <vt:lpstr>ОСНАЩЁННОСТЬ МО В РАМКАХ ГОБМП КОМПЬЮТЕРНОЙ ТЕХНИКОЙ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Усиление финансовой устойчивости системы здравоохранения на основе принципа СОЛИДАРНОЙ ОТВЕТСТВЕННОСТИ государства, работодателей и граждан. Приоритетное финансирование первичной медико-санитарной помощи «ПМСП». Первичная помощь станет центральным звеном национального здравоохранения для предупреждения и ранней борьбы с заболеваниями.</dc:title>
  <dc:creator>Тажиханов Сералы</dc:creator>
  <cp:lastModifiedBy>Gulzhan T. Shaikhybekova</cp:lastModifiedBy>
  <cp:revision>247</cp:revision>
  <cp:lastPrinted>2017-02-07T09:41:02Z</cp:lastPrinted>
  <dcterms:created xsi:type="dcterms:W3CDTF">2017-01-09T12:12:50Z</dcterms:created>
  <dcterms:modified xsi:type="dcterms:W3CDTF">2017-02-08T09:58:18Z</dcterms:modified>
</cp:coreProperties>
</file>